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69" r:id="rId5"/>
    <p:sldMasterId id="2147483778" r:id="rId6"/>
    <p:sldMasterId id="2147483785" r:id="rId7"/>
    <p:sldMasterId id="2147483792" r:id="rId8"/>
    <p:sldMasterId id="2147483799" r:id="rId9"/>
    <p:sldMasterId id="2147483806" r:id="rId10"/>
    <p:sldMasterId id="2147483813" r:id="rId11"/>
    <p:sldMasterId id="2147483825" r:id="rId12"/>
  </p:sldMasterIdLst>
  <p:notesMasterIdLst>
    <p:notesMasterId r:id="rId30"/>
  </p:notesMasterIdLst>
  <p:handoutMasterIdLst>
    <p:handoutMasterId r:id="rId31"/>
  </p:handoutMasterIdLst>
  <p:sldIdLst>
    <p:sldId id="395" r:id="rId13"/>
    <p:sldId id="373" r:id="rId14"/>
    <p:sldId id="387" r:id="rId15"/>
    <p:sldId id="389" r:id="rId16"/>
    <p:sldId id="378" r:id="rId17"/>
    <p:sldId id="390" r:id="rId18"/>
    <p:sldId id="368" r:id="rId19"/>
    <p:sldId id="376" r:id="rId20"/>
    <p:sldId id="369" r:id="rId21"/>
    <p:sldId id="377" r:id="rId22"/>
    <p:sldId id="370" r:id="rId23"/>
    <p:sldId id="392" r:id="rId24"/>
    <p:sldId id="393" r:id="rId25"/>
    <p:sldId id="382" r:id="rId26"/>
    <p:sldId id="391" r:id="rId27"/>
    <p:sldId id="381" r:id="rId28"/>
    <p:sldId id="324" r:id="rId29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1529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737E3"/>
    <a:srgbClr val="3F98BD"/>
    <a:srgbClr val="C00000"/>
    <a:srgbClr val="C71E0B"/>
    <a:srgbClr val="FF8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6240" autoAdjust="0"/>
  </p:normalViewPr>
  <p:slideViewPr>
    <p:cSldViewPr snapToGrid="0" snapToObjects="1" showGuides="1">
      <p:cViewPr varScale="1">
        <p:scale>
          <a:sx n="145" d="100"/>
          <a:sy n="145" d="100"/>
        </p:scale>
        <p:origin x="288" y="68"/>
      </p:cViewPr>
      <p:guideLst>
        <p:guide orient="horz" pos="3140"/>
        <p:guide orient="horz" pos="152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2056" y="-38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>
                <a:latin typeface="Gill Sans MT" panose="020B0502020104020203" pitchFamily="34" charset="77"/>
              </a:rPr>
              <a:t>8/10/2022</a:t>
            </a:fld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>
                <a:latin typeface="Gill Sans MT" panose="020B0502020104020203" pitchFamily="34" charset="77"/>
              </a:rPr>
              <a:t>‹#›</a:t>
            </a:fld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panose="020B0502020104020203" pitchFamily="34" charset="77"/>
                <a:ea typeface="Gill Sans MT" panose="020B0502020104020203" pitchFamily="34" charset="77"/>
                <a:cs typeface="Gill Sans" panose="020B0502020104020203" pitchFamily="34" charset="-79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panose="020B0502020104020203" pitchFamily="34" charset="77"/>
                <a:ea typeface="Gill Sans MT" charset="0"/>
                <a:cs typeface="Gill Sans" panose="020B0502020104020203" pitchFamily="34" charset="-79"/>
              </a:rPr>
              <a:t>PUBLIC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9" y="8732231"/>
            <a:ext cx="566612" cy="1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3F98BD"/>
      </a:buClr>
      <a:buFont typeface="Wingdings" charset="2"/>
      <a:buChar char="§"/>
      <a:defRPr sz="990" b="0" i="0" kern="1200">
        <a:solidFill>
          <a:schemeClr val="tx1"/>
        </a:solidFill>
        <a:latin typeface="Gill Sans MT" panose="020B0502020104020203" pitchFamily="34" charset="77"/>
        <a:ea typeface="Gill Sans MT" panose="020B0502020104020203" pitchFamily="34" charset="77"/>
        <a:cs typeface="Gill Sans" panose="020B0502020104020203" pitchFamily="34" charset="-79"/>
      </a:defRPr>
    </a:lvl1pPr>
    <a:lvl2pPr marL="565785" indent="-154305" algn="l" defTabSz="411480" rtl="0" eaLnBrk="1" latinLnBrk="0" hangingPunct="1">
      <a:buClr>
        <a:srgbClr val="3F98BD"/>
      </a:buClr>
      <a:buFont typeface="Wingdings" charset="2"/>
      <a:buChar char="§"/>
      <a:defRPr sz="990" b="0" i="0" kern="1200">
        <a:solidFill>
          <a:schemeClr val="tx1"/>
        </a:solidFill>
        <a:latin typeface="Gill Sans MT" panose="020B0502020104020203" pitchFamily="34" charset="77"/>
        <a:ea typeface="Gill Sans MT" panose="020B0502020104020203" pitchFamily="34" charset="77"/>
        <a:cs typeface="Gill Sans" panose="020B0502020104020203" pitchFamily="34" charset="-79"/>
      </a:defRPr>
    </a:lvl2pPr>
    <a:lvl3pPr marL="977265" indent="-154305" algn="l" defTabSz="411480" rtl="0" eaLnBrk="1" latinLnBrk="0" hangingPunct="1">
      <a:buClr>
        <a:srgbClr val="3F98BD"/>
      </a:buClr>
      <a:buFont typeface="Wingdings" charset="2"/>
      <a:buChar char="§"/>
      <a:defRPr sz="990" b="0" i="0" kern="1200">
        <a:solidFill>
          <a:schemeClr val="tx1"/>
        </a:solidFill>
        <a:latin typeface="Gill Sans MT" panose="020B0502020104020203" pitchFamily="34" charset="77"/>
        <a:ea typeface="Gill Sans MT" panose="020B0502020104020203" pitchFamily="34" charset="77"/>
        <a:cs typeface="Gill Sans" panose="020B0502020104020203" pitchFamily="34" charset="-79"/>
      </a:defRPr>
    </a:lvl3pPr>
    <a:lvl4pPr marL="1388745" indent="-154305" algn="l" defTabSz="411480" rtl="0" eaLnBrk="1" latinLnBrk="0" hangingPunct="1">
      <a:buClr>
        <a:srgbClr val="3F98BD"/>
      </a:buClr>
      <a:buFont typeface="Wingdings" charset="2"/>
      <a:buChar char="§"/>
      <a:defRPr sz="990" b="0" i="0" kern="1200">
        <a:solidFill>
          <a:schemeClr val="tx1"/>
        </a:solidFill>
        <a:latin typeface="Gill Sans MT" panose="020B0502020104020203" pitchFamily="34" charset="77"/>
        <a:ea typeface="Gill Sans MT" panose="020B0502020104020203" pitchFamily="34" charset="77"/>
        <a:cs typeface="Gill Sans" panose="020B0502020104020203" pitchFamily="34" charset="-79"/>
      </a:defRPr>
    </a:lvl4pPr>
    <a:lvl5pPr marL="1800225" indent="-154305" algn="l" defTabSz="411480" rtl="0" eaLnBrk="1" latinLnBrk="0" hangingPunct="1">
      <a:buClr>
        <a:srgbClr val="3F98BD"/>
      </a:buClr>
      <a:buFont typeface="Wingdings" charset="2"/>
      <a:buChar char="§"/>
      <a:defRPr sz="990" b="0" i="0" kern="1200">
        <a:solidFill>
          <a:schemeClr val="tx1"/>
        </a:solidFill>
        <a:latin typeface="Gill Sans MT" panose="020B0502020104020203" pitchFamily="34" charset="77"/>
        <a:ea typeface="Gill Sans MT" panose="020B0502020104020203" pitchFamily="34" charset="77"/>
        <a:cs typeface="Gill Sans" panose="020B0502020104020203" pitchFamily="34" charset="-79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27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DR is typically &lt;1%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8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ergyville.be/" TargetMode="External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ergyville.be/" TargetMode="External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liance.eu/" TargetMode="External"/><Relationship Id="rId2" Type="http://schemas.openxmlformats.org/officeDocument/2006/relationships/hyperlink" Target="http://www.energyville.be/" TargetMode="External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ergyville.be/" TargetMode="External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liance.eu/" TargetMode="External"/><Relationship Id="rId2" Type="http://schemas.openxmlformats.org/officeDocument/2006/relationships/hyperlink" Target="http://www.energyville.be/" TargetMode="External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="0" i="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693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800" b="0" i="0" cap="none" baseline="0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45535"/>
            <a:ext cx="8753475" cy="461665"/>
          </a:xfrm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4646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sz="1800"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About EnergyVille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ACA1-CF5C-6941-A572-638638276BFF}"/>
              </a:ext>
            </a:extLst>
          </p:cNvPr>
          <p:cNvSpPr txBox="1"/>
          <p:nvPr userDrawn="1"/>
        </p:nvSpPr>
        <p:spPr>
          <a:xfrm>
            <a:off x="160631" y="2051002"/>
            <a:ext cx="875347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Imec is a partner in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EnergyVille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(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  <a:hlinkClick r:id="rId2"/>
              </a:rPr>
              <a:t>www.energyville.be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), a collaboration between the Flemish research partners KU Leuven, VITO, imec and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UHasselt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in the field of sustainable energy and intelligent energy systems. </a:t>
            </a:r>
            <a:endParaRPr lang="en-US" sz="1050" b="0" i="0" dirty="0">
              <a:solidFill>
                <a:srgbClr val="464749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892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About EnergyVille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ACA1-CF5C-6941-A572-638638276BFF}"/>
              </a:ext>
            </a:extLst>
          </p:cNvPr>
          <p:cNvSpPr txBox="1"/>
          <p:nvPr userDrawn="1"/>
        </p:nvSpPr>
        <p:spPr>
          <a:xfrm>
            <a:off x="160631" y="2051002"/>
            <a:ext cx="875347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Imec is a partner in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EnergyVille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(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  <a:hlinkClick r:id="rId2"/>
              </a:rPr>
              <a:t>www.energyville.be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), a collaboration between the Flemish research partners KU Leuven, VITO, imec and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UHasselt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in the field of sustainable energy and intelligent energy systems. </a:t>
            </a:r>
            <a:endParaRPr lang="en-US" sz="1050" b="0" i="0" dirty="0">
              <a:solidFill>
                <a:srgbClr val="464749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72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Energyville Soll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ACA1-CF5C-6941-A572-638638276BFF}"/>
              </a:ext>
            </a:extLst>
          </p:cNvPr>
          <p:cNvSpPr txBox="1"/>
          <p:nvPr userDrawn="1"/>
        </p:nvSpPr>
        <p:spPr>
          <a:xfrm>
            <a:off x="160631" y="1720802"/>
            <a:ext cx="8753475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Imec is a partner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EnergyVille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Solliance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. </a:t>
            </a:r>
          </a:p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EnergyVille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hlinkClick r:id="rId2"/>
              </a:rPr>
              <a:t>http://www.energyville.be/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) is a collaboration of the Flemish research centers KU Leuven, VITO, imec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UHasselt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in the field of sustainable energy and intelligent energy systems. </a:t>
            </a:r>
          </a:p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Solliance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hlinkClick r:id="rId3"/>
              </a:rPr>
              <a:t>http://www.solliance.eu/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) is a collaboration between research centers and universities in The Netherlands, Belgium and Germany working in thin film photovoltaic solar energy.”</a:t>
            </a:r>
          </a:p>
        </p:txBody>
      </p:sp>
    </p:spTree>
    <p:extLst>
      <p:ext uri="{BB962C8B-B14F-4D97-AF65-F5344CB8AC3E}">
        <p14:creationId xmlns:p14="http://schemas.microsoft.com/office/powerpoint/2010/main" val="24844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4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About EnergyVille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ACA1-CF5C-6941-A572-638638276BFF}"/>
              </a:ext>
            </a:extLst>
          </p:cNvPr>
          <p:cNvSpPr txBox="1"/>
          <p:nvPr userDrawn="1"/>
        </p:nvSpPr>
        <p:spPr>
          <a:xfrm>
            <a:off x="160631" y="2051002"/>
            <a:ext cx="875347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Imec is a partner in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EnergyVille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(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  <a:hlinkClick r:id="rId2"/>
              </a:rPr>
              <a:t>www.energyville.be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), a collaboration between the Flemish research partners KU Leuven, VITO, imec and </a:t>
            </a:r>
            <a:r>
              <a:rPr lang="en-US" sz="1620" b="0" i="0" u="none" strike="noStrike" kern="1200" dirty="0" err="1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UHasselt</a:t>
            </a:r>
            <a:r>
              <a:rPr lang="en-US" sz="1620" b="0" i="0" u="none" strike="noStrike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 in the field of sustainable energy and intelligent energy systems. </a:t>
            </a:r>
            <a:endParaRPr lang="en-US" sz="1050" b="0" i="0" dirty="0">
              <a:solidFill>
                <a:srgbClr val="464749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26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Energyville Solli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2ACA1-CF5C-6941-A572-638638276BFF}"/>
              </a:ext>
            </a:extLst>
          </p:cNvPr>
          <p:cNvSpPr txBox="1"/>
          <p:nvPr userDrawn="1"/>
        </p:nvSpPr>
        <p:spPr>
          <a:xfrm>
            <a:off x="160631" y="1720802"/>
            <a:ext cx="8753475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Imec is a partner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EnergyVille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Solliance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. </a:t>
            </a:r>
          </a:p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EnergyVille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hlinkClick r:id="rId2"/>
              </a:rPr>
              <a:t>http://www.energyville.be/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) is a collaboration of the Flemish research centers KU Leuven, VITO, imec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UHasselt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in the field of sustainable energy and intelligent energy systems. </a:t>
            </a:r>
          </a:p>
          <a:p>
            <a:pPr marL="308610" marR="0" lvl="0" indent="-308610" algn="l" defTabSz="4114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F98BD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Solliance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hlinkClick r:id="rId3"/>
              </a:rPr>
              <a:t>http://www.solliance.eu/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</a:rPr>
              <a:t>) is a collaboration between research centers and universities in The Netherlands, Belgium and Germany working in thin film photovoltaic solar energy.”</a:t>
            </a:r>
          </a:p>
        </p:txBody>
      </p:sp>
    </p:spTree>
    <p:extLst>
      <p:ext uri="{BB962C8B-B14F-4D97-AF65-F5344CB8AC3E}">
        <p14:creationId xmlns:p14="http://schemas.microsoft.com/office/powerpoint/2010/main" val="22964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b="0" i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 b="0" i="0"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 b="0" i="0"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none" baseline="0" dirty="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39919"/>
            <a:ext cx="8839200" cy="461665"/>
          </a:xfrm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45535"/>
            <a:ext cx="8753475" cy="461665"/>
          </a:xfrm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1.xml"/><Relationship Id="rId10" Type="http://schemas.microsoft.com/office/2007/relationships/hdphoto" Target="../media/hdphoto3.wdp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microsoft.com/office/2007/relationships/hdphoto" Target="../media/hdphoto2.wdp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microsoft.com/office/2007/relationships/hdphoto" Target="../media/hdphoto3.wdp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7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microsoft.com/office/2007/relationships/hdphoto" Target="../media/hdphoto3.wdp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8.xml"/><Relationship Id="rId14" Type="http://schemas.microsoft.com/office/2007/relationships/hdphoto" Target="../media/hdphoto2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1965A-7320-44B4-88BE-7B1D4E73A3F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  <p:sldLayoutId id="214748383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926301"/>
            <a:ext cx="792136" cy="2101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56178-4F39-4BBD-A624-A4D791C7696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422AD-97D3-4E71-B2FD-49C890FB877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8931F-B3FA-497F-BF13-C63711025CD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BDAD7-EC49-451A-94D2-EE3AB12B6C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D78F7-98C0-4B58-910C-21861E8C87D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20" r:id="rId6"/>
    <p:sldLayoutId id="214748380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9BDDE-8C23-4985-AA5F-D348E87B352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21" r:id="rId6"/>
    <p:sldLayoutId id="2147483823" r:id="rId7"/>
    <p:sldLayoutId id="214748381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12" name="Picture 11" descr="5-energyville.png">
            <a:extLst>
              <a:ext uri="{FF2B5EF4-FFF2-40B4-BE49-F238E27FC236}">
                <a16:creationId xmlns:a16="http://schemas.microsoft.com/office/drawing/2014/main" id="{961D7E66-DD77-DD4E-A2F9-0EB1AE8B635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255" y="4874328"/>
            <a:ext cx="514398" cy="213028"/>
          </a:xfrm>
          <a:prstGeom prst="rect">
            <a:avLst/>
          </a:prstGeom>
        </p:spPr>
      </p:pic>
      <p:pic>
        <p:nvPicPr>
          <p:cNvPr id="13" name="Picture 12" descr="Solliance_high.jpg">
            <a:extLst>
              <a:ext uri="{FF2B5EF4-FFF2-40B4-BE49-F238E27FC236}">
                <a16:creationId xmlns:a16="http://schemas.microsoft.com/office/drawing/2014/main" id="{F1A2C11F-E412-1842-A554-3B31C2E27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9860" y="4859287"/>
            <a:ext cx="445910" cy="245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DFC20-D3E9-D441-9C1B-849D8E81C6A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9720" y="4948516"/>
            <a:ext cx="1052076" cy="8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29AB7-3E27-4F18-82A0-6910246244B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165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22" r:id="rId6"/>
    <p:sldLayoutId id="2147483824" r:id="rId7"/>
    <p:sldLayoutId id="21474838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3D6AF-C774-FF48-87E9-79B547A4F5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16414" t="26009" r="16414" b="26009"/>
          <a:stretch/>
        </p:blipFill>
        <p:spPr>
          <a:xfrm>
            <a:off x="938572" y="4875265"/>
            <a:ext cx="552836" cy="222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510C69-9ED5-4325-9E60-DAEC0D60F8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464550" y="5021580"/>
            <a:ext cx="5175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15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400" b="0" i="0" kern="1200" cap="none" baseline="0">
          <a:solidFill>
            <a:schemeClr val="tx2"/>
          </a:solidFill>
          <a:latin typeface="Gill Sans MT" panose="020B0502020104020203" pitchFamily="34" charset="77"/>
          <a:ea typeface="+mj-ea"/>
          <a:cs typeface="Gill Sans" panose="020B0502020104020203" pitchFamily="34" charset="-79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80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62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1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440" b="0" i="0" kern="1200">
          <a:solidFill>
            <a:srgbClr val="000000"/>
          </a:solidFill>
          <a:latin typeface="Gill Sans MT" panose="020B0502020104020203" pitchFamily="34" charset="77"/>
          <a:ea typeface="+mn-ea"/>
          <a:cs typeface="Gill Sans" panose="020B0502020104020203" pitchFamily="34" charset="-79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6.emf"/><Relationship Id="rId7" Type="http://schemas.openxmlformats.org/officeDocument/2006/relationships/image" Target="../media/image4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7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8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0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14.png"/><Relationship Id="rId5" Type="http://schemas.openxmlformats.org/officeDocument/2006/relationships/image" Target="../media/image34.png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AF855-0AD6-EC39-74A8-F97C57A8E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"/>
          <a:stretch/>
        </p:blipFill>
        <p:spPr>
          <a:xfrm>
            <a:off x="0" y="0"/>
            <a:ext cx="9144000" cy="4576500"/>
          </a:xfrm>
          <a:prstGeom prst="rect">
            <a:avLst/>
          </a:prstGeom>
        </p:spPr>
      </p:pic>
      <p:sp>
        <p:nvSpPr>
          <p:cNvPr id="15" name="Ondertitel 14"/>
          <p:cNvSpPr>
            <a:spLocks noGrp="1"/>
          </p:cNvSpPr>
          <p:nvPr>
            <p:ph type="subTitle" idx="1"/>
          </p:nvPr>
        </p:nvSpPr>
        <p:spPr>
          <a:xfrm>
            <a:off x="13335" y="2664933"/>
            <a:ext cx="9143999" cy="366452"/>
          </a:xfrm>
          <a:solidFill>
            <a:srgbClr val="C00000">
              <a:alpha val="63137"/>
            </a:srgbClr>
          </a:solidFill>
        </p:spPr>
        <p:txBody>
          <a:bodyPr anchor="ctr">
            <a:norm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1200" cap="none" dirty="0">
                <a:latin typeface="Calibri" panose="020F0502020204030204" pitchFamily="34" charset="0"/>
                <a:cs typeface="Calibri" panose="020F0502020204030204" pitchFamily="34" charset="0"/>
              </a:rPr>
              <a:t>Internship presentation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10-08-2022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>
          <a:xfrm>
            <a:off x="0" y="3031385"/>
            <a:ext cx="9143999" cy="444498"/>
          </a:xfrm>
          <a:solidFill>
            <a:srgbClr val="C00000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Y. Baron 					               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Supervisors: J.E.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Scheerder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P.M.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Koenraad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C. Fleischmann</a:t>
            </a:r>
            <a:endParaRPr lang="en-US" sz="1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4"/>
          </p:nvPr>
        </p:nvSpPr>
        <p:spPr>
          <a:xfrm>
            <a:off x="-6667" y="4571999"/>
            <a:ext cx="7347267" cy="571501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EE648-41BC-7860-26BB-F3E9283FE566}"/>
              </a:ext>
            </a:extLst>
          </p:cNvPr>
          <p:cNvSpPr txBox="1"/>
          <p:nvPr/>
        </p:nvSpPr>
        <p:spPr>
          <a:xfrm>
            <a:off x="-13334" y="1837826"/>
            <a:ext cx="9157334" cy="830997"/>
          </a:xfrm>
          <a:prstGeom prst="rect">
            <a:avLst/>
          </a:prstGeom>
          <a:solidFill>
            <a:srgbClr val="C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characterization in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/Si/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multilayers </a:t>
            </a: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using atom probe tomography</a:t>
            </a:r>
            <a:endParaRPr lang="en-NL" sz="2400" b="1" dirty="0" err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B6567-BE76-9A08-0768-BD16A4502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2" y="4597525"/>
            <a:ext cx="1277808" cy="3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84B2A69-1D57-D1E0-4F57-44FBF541AB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09796"/>
              </p:ext>
            </p:extLst>
          </p:nvPr>
        </p:nvGraphicFramePr>
        <p:xfrm>
          <a:off x="275675" y="733425"/>
          <a:ext cx="6504831" cy="379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1621600" imgH="12604680" progId="Acrobat.Document.DC">
                  <p:embed/>
                </p:oleObj>
              </mc:Choice>
              <mc:Fallback>
                <p:oleObj name="Acrobat Document" r:id="rId2" imgW="21621600" imgH="126046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675" y="733425"/>
                        <a:ext cx="6504831" cy="3792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itle 1">
            <a:extLst>
              <a:ext uri="{FF2B5EF4-FFF2-40B4-BE49-F238E27FC236}">
                <a16:creationId xmlns:a16="http://schemas.microsoft.com/office/drawing/2014/main" id="{5BD64BC2-F4FF-137D-72BE-8D9CA722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</p:spPr>
        <p:txBody>
          <a:bodyPr/>
          <a:lstStyle/>
          <a:p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r>
              <a:rPr lang="nl-NL" dirty="0"/>
              <a:t>: </a:t>
            </a:r>
            <a:r>
              <a:rPr lang="nl-NL" dirty="0" err="1"/>
              <a:t>crystallography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C4B36-948D-EDA0-0792-DDB406EB0EAF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E2BC6-44A6-7BA0-D90B-C002888A6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CD1DB5-6BFD-812E-CD2B-4B16A6B69E24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FCCF85-3124-D6EF-2476-1C879619A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540149"/>
              </p:ext>
            </p:extLst>
          </p:nvPr>
        </p:nvGraphicFramePr>
        <p:xfrm>
          <a:off x="6912625" y="1972310"/>
          <a:ext cx="21336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9425726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69698063"/>
                    </a:ext>
                  </a:extLst>
                </a:gridCol>
              </a:tblGrid>
              <a:tr h="324276">
                <a:tc>
                  <a:txBody>
                    <a:bodyPr/>
                    <a:lstStyle/>
                    <a:p>
                      <a:r>
                        <a:rPr lang="en-US" sz="1200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Theoretical</a:t>
                      </a:r>
                    </a:p>
                    <a:p>
                      <a:r>
                        <a:rPr lang="en-US" sz="1200" dirty="0"/>
                        <a:t>lattice spacing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2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&lt;400&gt;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0.136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5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&lt;311&gt;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0.161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11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AF098D-A4B2-4642-123F-540AF2D66FB9}"/>
              </a:ext>
            </a:extLst>
          </p:cNvPr>
          <p:cNvGrpSpPr/>
          <p:nvPr/>
        </p:nvGrpSpPr>
        <p:grpSpPr>
          <a:xfrm>
            <a:off x="556852" y="1047746"/>
            <a:ext cx="3825157" cy="3109793"/>
            <a:chOff x="5794306" y="835408"/>
            <a:chExt cx="3825157" cy="31097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A0259A-4F4D-C461-F9E5-1FF23C3BF3FD}"/>
                </a:ext>
              </a:extLst>
            </p:cNvPr>
            <p:cNvGrpSpPr/>
            <p:nvPr/>
          </p:nvGrpSpPr>
          <p:grpSpPr>
            <a:xfrm>
              <a:off x="5794306" y="835408"/>
              <a:ext cx="3825157" cy="3109793"/>
              <a:chOff x="5794306" y="835408"/>
              <a:chExt cx="3825157" cy="310979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81B483-99F0-52B2-8D8F-9329E2839FEB}"/>
                  </a:ext>
                </a:extLst>
              </p:cNvPr>
              <p:cNvGrpSpPr/>
              <p:nvPr/>
            </p:nvGrpSpPr>
            <p:grpSpPr>
              <a:xfrm>
                <a:off x="5794306" y="835408"/>
                <a:ext cx="3825157" cy="3109793"/>
                <a:chOff x="9411107" y="3375046"/>
                <a:chExt cx="3825157" cy="310979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A7D3455-F360-D69C-38F2-D928E2AE52E1}"/>
                    </a:ext>
                  </a:extLst>
                </p:cNvPr>
                <p:cNvGrpSpPr/>
                <p:nvPr/>
              </p:nvGrpSpPr>
              <p:grpSpPr>
                <a:xfrm>
                  <a:off x="9411107" y="3375046"/>
                  <a:ext cx="3825157" cy="3109793"/>
                  <a:chOff x="9411107" y="3375046"/>
                  <a:chExt cx="3825157" cy="3109793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FA6BC281-6199-D30F-2DD5-5A38541D32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411107" y="3375046"/>
                    <a:ext cx="3825157" cy="310979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0" name="Picture 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E23971C4-163E-1D46-D642-9BA84A9595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alphaModFix/>
                  </a:blip>
                  <a:srcRect l="2968" t="11517" r="8466"/>
                  <a:stretch/>
                </p:blipFill>
                <p:spPr>
                  <a:xfrm>
                    <a:off x="9471203" y="3505199"/>
                    <a:ext cx="1863547" cy="144601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937CAE5A-5E98-3E25-DC03-B4DA244F9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/>
                </a:blip>
                <a:srcRect t="11443" r="11434"/>
                <a:stretch/>
              </p:blipFill>
              <p:spPr>
                <a:xfrm>
                  <a:off x="11366552" y="3509962"/>
                  <a:ext cx="1863547" cy="1447198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C49DDB1F-7BCF-FD57-E59B-9FED7B850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3242" t="10534" r="9134" b="1558"/>
              <a:stretch/>
            </p:blipFill>
            <p:spPr>
              <a:xfrm>
                <a:off x="5861227" y="2478032"/>
                <a:ext cx="1853869" cy="1444482"/>
              </a:xfrm>
              <a:prstGeom prst="rect">
                <a:avLst/>
              </a:prstGeom>
            </p:spPr>
          </p:pic>
        </p:grpSp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48AD64D7-3531-AC5B-C60C-18429CAAA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2875" t="11277" r="11883" b="1849"/>
            <a:stretch/>
          </p:blipFill>
          <p:spPr>
            <a:xfrm>
              <a:off x="7778418" y="2481265"/>
              <a:ext cx="1826830" cy="14460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2B1AD-F10F-93A3-0129-709195EE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r>
              <a:rPr lang="nl-NL" dirty="0"/>
              <a:t>: </a:t>
            </a:r>
            <a:r>
              <a:rPr lang="nl-NL" dirty="0" err="1"/>
              <a:t>crystallography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62FF-66F8-82BB-F8E6-9A3E6B3C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C5DB5F-A4C0-1C3F-E288-119812A76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1905" y="1053245"/>
            <a:ext cx="3812361" cy="3109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C45BB6-B859-619F-B19F-9C6C3D100C49}"/>
              </a:ext>
            </a:extLst>
          </p:cNvPr>
          <p:cNvSpPr txBox="1"/>
          <p:nvPr/>
        </p:nvSpPr>
        <p:spPr>
          <a:xfrm>
            <a:off x="2065732" y="66140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b="1" dirty="0" err="1"/>
              <a:t>Silicon</a:t>
            </a:r>
            <a:endParaRPr lang="en-NL" sz="1200" b="1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02A53-7438-9B7C-FFED-84071F91ADBB}"/>
              </a:ext>
            </a:extLst>
          </p:cNvPr>
          <p:cNvSpPr txBox="1"/>
          <p:nvPr/>
        </p:nvSpPr>
        <p:spPr>
          <a:xfrm>
            <a:off x="6179226" y="661407"/>
            <a:ext cx="1095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b="1" dirty="0"/>
              <a:t>SiGe/Si/SiGe</a:t>
            </a:r>
            <a:endParaRPr lang="en-NL" sz="1200" b="1" dirty="0" err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295B082-F6F2-D42C-272B-90E863BEC6AC}"/>
              </a:ext>
            </a:extLst>
          </p:cNvPr>
          <p:cNvSpPr txBox="1">
            <a:spLocks/>
          </p:cNvSpPr>
          <p:nvPr/>
        </p:nvSpPr>
        <p:spPr>
          <a:xfrm>
            <a:off x="453912" y="4240816"/>
            <a:ext cx="7282308" cy="31097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80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62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400" dirty="0" err="1"/>
              <a:t>Crystallography</a:t>
            </a:r>
            <a:r>
              <a:rPr lang="nl-NL" sz="1400" dirty="0"/>
              <a:t>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used</a:t>
            </a:r>
            <a:r>
              <a:rPr lang="nl-NL" sz="1400" dirty="0"/>
              <a:t> in </a:t>
            </a:r>
            <a:r>
              <a:rPr lang="nl-NL" sz="1400" dirty="0" err="1"/>
              <a:t>doped</a:t>
            </a:r>
            <a:r>
              <a:rPr lang="nl-NL" sz="1400" dirty="0"/>
              <a:t> Si,  but </a:t>
            </a:r>
            <a:r>
              <a:rPr lang="nl-NL" sz="1400" dirty="0" err="1"/>
              <a:t>not</a:t>
            </a:r>
            <a:r>
              <a:rPr lang="nl-NL" sz="1400" dirty="0"/>
              <a:t> in SiGe/Si/SiGe </a:t>
            </a:r>
            <a:r>
              <a:rPr lang="nl-NL" sz="1400" dirty="0" err="1"/>
              <a:t>multilayer</a:t>
            </a:r>
            <a:endParaRPr lang="nl-NL" sz="1400" dirty="0"/>
          </a:p>
          <a:p>
            <a:pPr marL="0" indent="0">
              <a:buNone/>
            </a:pPr>
            <a:r>
              <a:rPr lang="nl-NL" sz="1400" dirty="0"/>
              <a:t>	→ </a:t>
            </a:r>
            <a:r>
              <a:rPr lang="nl-NL" sz="1400" dirty="0" err="1"/>
              <a:t>use</a:t>
            </a:r>
            <a:r>
              <a:rPr lang="nl-NL" sz="1400" dirty="0"/>
              <a:t> Si  </a:t>
            </a:r>
            <a:r>
              <a:rPr lang="nl-NL" sz="1400" dirty="0" err="1"/>
              <a:t>layer</a:t>
            </a:r>
            <a:r>
              <a:rPr lang="nl-NL" sz="1400" dirty="0"/>
              <a:t> </a:t>
            </a:r>
            <a:r>
              <a:rPr lang="nl-NL" sz="1400" dirty="0" err="1"/>
              <a:t>thickness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interface </a:t>
            </a:r>
            <a:r>
              <a:rPr lang="nl-NL" sz="1400" dirty="0" err="1"/>
              <a:t>curvature</a:t>
            </a:r>
            <a:endParaRPr lang="nl-NL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CD59B-92AB-2065-28D3-C7B5729F36CE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054FAE-0C45-5A33-1F32-5A6487E1816B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4FB5C6-FDE3-9185-AE23-EC095BB00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89B749-523F-BA1D-EB21-DCC9A05DC58F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E4A6-ED0B-5D98-B2EB-8354BD4B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</p:spPr>
        <p:txBody>
          <a:bodyPr/>
          <a:lstStyle/>
          <a:p>
            <a:r>
              <a:rPr lang="nl-NL" sz="2400" dirty="0" err="1"/>
              <a:t>Identify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correct </a:t>
            </a:r>
            <a:r>
              <a:rPr lang="nl-NL" sz="2400" dirty="0" err="1"/>
              <a:t>artifacts</a:t>
            </a:r>
            <a:r>
              <a:rPr lang="nl-NL" sz="2400" dirty="0"/>
              <a:t> in </a:t>
            </a:r>
            <a:r>
              <a:rPr lang="nl-NL" sz="2400" dirty="0" err="1"/>
              <a:t>reconstruction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7709D-1F51-B05C-17CE-79CBE794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754380"/>
            <a:ext cx="8753475" cy="3524250"/>
          </a:xfrm>
        </p:spPr>
        <p:txBody>
          <a:bodyPr anchor="t"/>
          <a:lstStyle/>
          <a:p>
            <a:r>
              <a:rPr lang="en-NL" dirty="0"/>
              <a:t>Expected</a:t>
            </a:r>
            <a:r>
              <a:rPr lang="nl-NL" dirty="0"/>
              <a:t> </a:t>
            </a:r>
            <a:r>
              <a:rPr lang="en-US" dirty="0"/>
              <a:t>artifacts</a:t>
            </a:r>
            <a:r>
              <a:rPr lang="nl-NL" dirty="0"/>
              <a:t> (</a:t>
            </a:r>
            <a:r>
              <a:rPr lang="en-US" dirty="0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different </a:t>
            </a:r>
            <a:r>
              <a:rPr lang="nl-NL" dirty="0" err="1"/>
              <a:t>evaporation</a:t>
            </a:r>
            <a:r>
              <a:rPr lang="nl-NL" dirty="0"/>
              <a:t> fields of Si </a:t>
            </a:r>
            <a:r>
              <a:rPr lang="nl-NL" dirty="0" err="1"/>
              <a:t>and</a:t>
            </a:r>
            <a:r>
              <a:rPr lang="nl-NL" dirty="0"/>
              <a:t> Ge): </a:t>
            </a:r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density</a:t>
            </a:r>
            <a:r>
              <a:rPr lang="nl-NL" dirty="0"/>
              <a:t> </a:t>
            </a:r>
            <a:r>
              <a:rPr lang="nl-NL" dirty="0" err="1"/>
              <a:t>fluctuations</a:t>
            </a:r>
            <a:endParaRPr lang="nl-NL" dirty="0"/>
          </a:p>
          <a:p>
            <a:pPr lvl="1"/>
            <a:r>
              <a:rPr lang="nl-NL" dirty="0" err="1"/>
              <a:t>Curvature</a:t>
            </a:r>
            <a:r>
              <a:rPr lang="nl-NL" dirty="0"/>
              <a:t> of SiGe/Si interfaces</a:t>
            </a:r>
          </a:p>
          <a:p>
            <a:r>
              <a:rPr lang="nl-NL" dirty="0" err="1"/>
              <a:t>Measure</a:t>
            </a:r>
            <a:r>
              <a:rPr lang="nl-NL" dirty="0"/>
              <a:t> sample in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directions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Interface </a:t>
            </a:r>
            <a:r>
              <a:rPr lang="nl-NL" dirty="0" err="1"/>
              <a:t>characterization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independent of </a:t>
            </a:r>
            <a:r>
              <a:rPr lang="nl-NL" dirty="0" err="1"/>
              <a:t>direction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91A6A-F70A-3AD0-F0BF-129DA245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537934-8EB3-F617-DE22-61114F976B4C}"/>
              </a:ext>
            </a:extLst>
          </p:cNvPr>
          <p:cNvGrpSpPr/>
          <p:nvPr/>
        </p:nvGrpSpPr>
        <p:grpSpPr>
          <a:xfrm>
            <a:off x="1724920" y="2613219"/>
            <a:ext cx="2170353" cy="5041274"/>
            <a:chOff x="1108970" y="2530669"/>
            <a:chExt cx="2170353" cy="5041274"/>
          </a:xfrm>
        </p:grpSpPr>
        <p:pic>
          <p:nvPicPr>
            <p:cNvPr id="28" name="Picture 2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E627B959-FA8F-799C-8FEF-16FD2D3C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4484" y="2530669"/>
              <a:ext cx="1544839" cy="1544839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E34DFA-983A-3EDE-4567-63349E9C04E4}"/>
                </a:ext>
              </a:extLst>
            </p:cNvPr>
            <p:cNvCxnSpPr>
              <a:cxnSpLocks/>
            </p:cNvCxnSpPr>
            <p:nvPr/>
          </p:nvCxnSpPr>
          <p:spPr>
            <a:xfrm>
              <a:off x="1617475" y="2834834"/>
              <a:ext cx="0" cy="81788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B1AC96-262E-DC56-F11B-9A45D8765F12}"/>
                </a:ext>
              </a:extLst>
            </p:cNvPr>
            <p:cNvSpPr txBox="1"/>
            <p:nvPr/>
          </p:nvSpPr>
          <p:spPr>
            <a:xfrm>
              <a:off x="1108970" y="3004740"/>
              <a:ext cx="49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err="1"/>
                <a:t>Evap</a:t>
              </a:r>
              <a:r>
                <a:rPr lang="nl-NL" sz="1200" dirty="0"/>
                <a:t>.</a:t>
              </a:r>
            </a:p>
            <a:p>
              <a:pPr algn="ctr"/>
              <a:r>
                <a:rPr lang="nl-NL" sz="1200" dirty="0"/>
                <a:t>dir.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E68401A-6DBC-C9F0-0AB7-EE19E69DE0EF}"/>
                </a:ext>
              </a:extLst>
            </p:cNvPr>
            <p:cNvSpPr/>
            <p:nvPr/>
          </p:nvSpPr>
          <p:spPr>
            <a:xfrm>
              <a:off x="2123662" y="2772593"/>
              <a:ext cx="703260" cy="4799350"/>
            </a:xfrm>
            <a:prstGeom prst="arc">
              <a:avLst>
                <a:gd name="adj1" fmla="val 15241830"/>
                <a:gd name="adj2" fmla="val 17150695"/>
              </a:avLst>
            </a:prstGeom>
            <a:ln w="38100" cmpd="sng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8BC980-C10A-FA4D-2002-EE570C2D079F}"/>
                </a:ext>
              </a:extLst>
            </p:cNvPr>
            <p:cNvSpPr txBox="1"/>
            <p:nvPr/>
          </p:nvSpPr>
          <p:spPr>
            <a:xfrm>
              <a:off x="2028068" y="4204722"/>
              <a:ext cx="888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b="1" dirty="0"/>
                <a:t>Top-down</a:t>
              </a:r>
              <a:endParaRPr lang="en-NL" sz="1200" b="1" dirty="0" err="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80AB0B-8F16-88E7-D5AD-878675D5206E}"/>
              </a:ext>
            </a:extLst>
          </p:cNvPr>
          <p:cNvGrpSpPr/>
          <p:nvPr/>
        </p:nvGrpSpPr>
        <p:grpSpPr>
          <a:xfrm>
            <a:off x="4757944" y="-637360"/>
            <a:ext cx="2136508" cy="5201507"/>
            <a:chOff x="4529344" y="-758010"/>
            <a:chExt cx="2136508" cy="5201507"/>
          </a:xfrm>
        </p:grpSpPr>
        <p:pic>
          <p:nvPicPr>
            <p:cNvPr id="30" name="Picture 29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A7C8F7A-1CEA-DA52-593A-F614669AD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013" y="2496501"/>
              <a:ext cx="1544839" cy="1544839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A04710-5AAE-350B-37BE-F645D707D3B9}"/>
                </a:ext>
              </a:extLst>
            </p:cNvPr>
            <p:cNvCxnSpPr/>
            <p:nvPr/>
          </p:nvCxnSpPr>
          <p:spPr>
            <a:xfrm flipV="1">
              <a:off x="5037849" y="2804036"/>
              <a:ext cx="0" cy="81788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BC39C9-5AED-6378-DA8C-22948CCFC7EC}"/>
                </a:ext>
              </a:extLst>
            </p:cNvPr>
            <p:cNvSpPr txBox="1"/>
            <p:nvPr/>
          </p:nvSpPr>
          <p:spPr>
            <a:xfrm>
              <a:off x="4529344" y="2973942"/>
              <a:ext cx="49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err="1"/>
                <a:t>Evap</a:t>
              </a:r>
              <a:r>
                <a:rPr lang="nl-NL" sz="1200" dirty="0"/>
                <a:t>.</a:t>
              </a:r>
            </a:p>
            <a:p>
              <a:pPr algn="ctr"/>
              <a:r>
                <a:rPr lang="nl-NL" sz="1200" dirty="0"/>
                <a:t>dir.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A07384B2-FC56-406E-61E4-4468BB1FD33D}"/>
                </a:ext>
              </a:extLst>
            </p:cNvPr>
            <p:cNvSpPr/>
            <p:nvPr/>
          </p:nvSpPr>
          <p:spPr>
            <a:xfrm flipV="1">
              <a:off x="5518181" y="-758010"/>
              <a:ext cx="703260" cy="4799350"/>
            </a:xfrm>
            <a:prstGeom prst="arc">
              <a:avLst>
                <a:gd name="adj1" fmla="val 15053655"/>
                <a:gd name="adj2" fmla="val 17453084"/>
              </a:avLst>
            </a:prstGeom>
            <a:ln w="38100" cmpd="sng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B98316-FF23-0924-32BB-12A20D2CA44A}"/>
                </a:ext>
              </a:extLst>
            </p:cNvPr>
            <p:cNvSpPr txBox="1"/>
            <p:nvPr/>
          </p:nvSpPr>
          <p:spPr>
            <a:xfrm>
              <a:off x="5460884" y="4166498"/>
              <a:ext cx="817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b="1" dirty="0"/>
                <a:t>Backside</a:t>
              </a:r>
              <a:endParaRPr lang="en-NL" sz="1200" b="1" dirty="0" err="1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B962AED-8F83-6718-C2A9-EDADA9077851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114C80-F639-BAF6-9ED5-6475D8557A10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2CE837-6562-59EF-7A1E-B253FBF4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930FE62-2CE0-4F71-526A-74198AA3A347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0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C0059D6-2B0B-559F-86C3-974610A29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227099"/>
              </p:ext>
            </p:extLst>
          </p:nvPr>
        </p:nvGraphicFramePr>
        <p:xfrm>
          <a:off x="229894" y="1980854"/>
          <a:ext cx="3606251" cy="2760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901846" imgH="3752584" progId="Acrobat.Document.DC">
                  <p:embed/>
                </p:oleObj>
              </mc:Choice>
              <mc:Fallback>
                <p:oleObj name="Acrobat Document" r:id="rId2" imgW="4901846" imgH="37525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894" y="1980854"/>
                        <a:ext cx="3606251" cy="2760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CAE67EB-8AD4-0D41-9831-D13AB9B04C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78227"/>
              </p:ext>
            </p:extLst>
          </p:nvPr>
        </p:nvGraphicFramePr>
        <p:xfrm>
          <a:off x="210499" y="1981201"/>
          <a:ext cx="3606251" cy="2760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902120" imgH="3753000" progId="Acrobat.Document.DC">
                  <p:embed/>
                </p:oleObj>
              </mc:Choice>
              <mc:Fallback>
                <p:oleObj name="Acrobat Document" r:id="rId4" imgW="4902120" imgH="37530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499" y="1981201"/>
                        <a:ext cx="3606251" cy="2760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8CBC2D1-1A3B-CAEB-68A5-E82DAC955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784621"/>
              </p:ext>
            </p:extLst>
          </p:nvPr>
        </p:nvGraphicFramePr>
        <p:xfrm>
          <a:off x="4148562" y="888495"/>
          <a:ext cx="4809994" cy="303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9696420" imgH="6121046" progId="Acrobat.Document.DC">
                  <p:embed/>
                </p:oleObj>
              </mc:Choice>
              <mc:Fallback>
                <p:oleObj name="Acrobat Document" r:id="rId6" imgW="9696420" imgH="61210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8562" y="888495"/>
                        <a:ext cx="4809994" cy="3036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C42E0D-839F-81CA-4DDE-3C6E2EB0592D}"/>
              </a:ext>
            </a:extLst>
          </p:cNvPr>
          <p:cNvGrpSpPr/>
          <p:nvPr/>
        </p:nvGrpSpPr>
        <p:grpSpPr>
          <a:xfrm>
            <a:off x="4044951" y="887224"/>
            <a:ext cx="4866115" cy="3327906"/>
            <a:chOff x="4044951" y="893574"/>
            <a:chExt cx="4866115" cy="33279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2948D1-5EAA-596A-7883-57292865841D}"/>
                </a:ext>
              </a:extLst>
            </p:cNvPr>
            <p:cNvSpPr/>
            <p:nvPr/>
          </p:nvSpPr>
          <p:spPr>
            <a:xfrm>
              <a:off x="4044951" y="1905000"/>
              <a:ext cx="342899" cy="177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400"/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D9987EF4-9B98-203D-F7B1-D6F6296CC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4574197"/>
                </p:ext>
              </p:extLst>
            </p:nvPr>
          </p:nvGraphicFramePr>
          <p:xfrm>
            <a:off x="4140200" y="893574"/>
            <a:ext cx="4770866" cy="33279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8" imgW="9550400" imgH="6660707" progId="Acrobat.Document.DC">
                    <p:embed/>
                  </p:oleObj>
                </mc:Choice>
                <mc:Fallback>
                  <p:oleObj name="Acrobat Document" r:id="rId8" imgW="9550400" imgH="6660707" progId="Acrobat.Document.DC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6857A64A-3366-AF4C-02FC-19538CAAF28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140200" y="893574"/>
                          <a:ext cx="4770866" cy="33279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76CD-4D5D-D392-F75B-C44EA861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err="1"/>
              <a:t>Identify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correct </a:t>
            </a:r>
            <a:r>
              <a:rPr lang="nl-NL" sz="2400" dirty="0" err="1"/>
              <a:t>artifacts</a:t>
            </a:r>
            <a:r>
              <a:rPr lang="nl-NL" sz="2400" dirty="0"/>
              <a:t> in </a:t>
            </a:r>
            <a:r>
              <a:rPr lang="nl-NL" sz="2400" dirty="0" err="1"/>
              <a:t>reconstruction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E5BD3-F467-7E69-1F89-CD59B416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667759"/>
            <a:ext cx="3884320" cy="4226238"/>
          </a:xfrm>
        </p:spPr>
        <p:txBody>
          <a:bodyPr anchor="t"/>
          <a:lstStyle/>
          <a:p>
            <a:r>
              <a:rPr lang="en-US" dirty="0"/>
              <a:t>Clear density fluctuations observed</a:t>
            </a:r>
          </a:p>
          <a:p>
            <a:r>
              <a:rPr lang="en-US" dirty="0"/>
              <a:t>Low/high density interface depends on evaporation direction</a:t>
            </a:r>
          </a:p>
          <a:p>
            <a:r>
              <a:rPr lang="en-US" dirty="0"/>
              <a:t>Solution: apply a density correction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20B4E-6B29-F1C8-4D1B-3615AD20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3F4B7E-389E-EBB9-2838-2E6BA20277AF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725861-8088-ADFA-FBC8-E4727142B210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723B76-C09E-326C-B161-528265168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582FE9-6D81-421A-B38E-7DAB50BAA807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c 56">
            <a:extLst>
              <a:ext uri="{FF2B5EF4-FFF2-40B4-BE49-F238E27FC236}">
                <a16:creationId xmlns:a16="http://schemas.microsoft.com/office/drawing/2014/main" id="{7F21D875-A241-A6AB-E3A9-EF0B8994067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024" y="1368262"/>
            <a:ext cx="486500" cy="144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B4C8E51-0E7D-42BF-1A48-FF12260614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2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859" y="1373696"/>
            <a:ext cx="486587" cy="1429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D3291-B3AB-7DCD-4FAB-7E7B99CB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err="1"/>
              <a:t>Evaluate</a:t>
            </a:r>
            <a:r>
              <a:rPr lang="nl-NL" sz="2400" dirty="0"/>
              <a:t> </a:t>
            </a:r>
            <a:r>
              <a:rPr lang="nl-NL" sz="2400" dirty="0" err="1"/>
              <a:t>influence</a:t>
            </a:r>
            <a:r>
              <a:rPr lang="nl-NL" sz="2400" dirty="0"/>
              <a:t> </a:t>
            </a:r>
            <a:r>
              <a:rPr lang="nl-NL" sz="2400" dirty="0" err="1"/>
              <a:t>artifacts</a:t>
            </a:r>
            <a:r>
              <a:rPr lang="nl-NL" sz="2400" dirty="0"/>
              <a:t> on interface </a:t>
            </a:r>
            <a:r>
              <a:rPr lang="nl-NL" sz="2400" dirty="0" err="1"/>
              <a:t>characterization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9155-6656-239E-6621-7BC1B31B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18D5A-E47D-C24C-05B2-D0BBE1D01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000" y="891951"/>
            <a:ext cx="3528622" cy="2671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13DE79-77C5-413E-CD27-FA88A71C2F0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3604" y="915959"/>
            <a:ext cx="1903022" cy="24534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E8BC8D-AFA0-D11E-3ED2-EB29EACA8D20}"/>
              </a:ext>
            </a:extLst>
          </p:cNvPr>
          <p:cNvSpPr/>
          <p:nvPr/>
        </p:nvSpPr>
        <p:spPr>
          <a:xfrm>
            <a:off x="5104794" y="2301240"/>
            <a:ext cx="2461260" cy="54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C4690-2D28-C937-FD51-437DADC52310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88611D-6F28-42DE-CE10-4EC338BAEF75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5330E2A-35A0-829C-3F92-3E65D500E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0F27D8C-20FF-0544-C758-99B59C7B9E60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FCAF48-E547-F7DE-88A5-0E7D9C94D1A8}"/>
              </a:ext>
            </a:extLst>
          </p:cNvPr>
          <p:cNvSpPr txBox="1"/>
          <p:nvPr/>
        </p:nvSpPr>
        <p:spPr>
          <a:xfrm>
            <a:off x="319554" y="3884697"/>
            <a:ext cx="825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NL" sz="1200" dirty="0"/>
              <a:t>Low </a:t>
            </a:r>
            <a:r>
              <a:rPr lang="nl-NL" sz="1200" dirty="0" err="1"/>
              <a:t>density</a:t>
            </a:r>
            <a:r>
              <a:rPr lang="nl-NL" sz="1200" dirty="0"/>
              <a:t> → </a:t>
            </a:r>
            <a:r>
              <a:rPr lang="nl-NL" sz="1200" dirty="0" err="1"/>
              <a:t>larger</a:t>
            </a:r>
            <a:r>
              <a:rPr lang="nl-NL" sz="1200" dirty="0"/>
              <a:t> </a:t>
            </a:r>
            <a:r>
              <a:rPr lang="nl-NL" sz="1200" dirty="0" err="1"/>
              <a:t>transition</a:t>
            </a:r>
            <a:r>
              <a:rPr lang="nl-NL" sz="1200" dirty="0"/>
              <a:t> </a:t>
            </a:r>
            <a:r>
              <a:rPr lang="nl-NL" sz="1200" dirty="0" err="1"/>
              <a:t>width</a:t>
            </a:r>
            <a:endParaRPr lang="nl-NL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NL" sz="1200" dirty="0"/>
              <a:t>High </a:t>
            </a:r>
            <a:r>
              <a:rPr lang="nl-NL" sz="1200" dirty="0" err="1"/>
              <a:t>density</a:t>
            </a:r>
            <a:r>
              <a:rPr lang="nl-NL" sz="1200" dirty="0"/>
              <a:t> → smaller </a:t>
            </a:r>
            <a:r>
              <a:rPr lang="nl-NL" sz="1200" dirty="0" err="1"/>
              <a:t>transition</a:t>
            </a:r>
            <a:r>
              <a:rPr lang="nl-NL" sz="1200" dirty="0"/>
              <a:t> </a:t>
            </a:r>
            <a:r>
              <a:rPr lang="nl-NL" sz="1200" dirty="0" err="1"/>
              <a:t>width</a:t>
            </a:r>
            <a:endParaRPr lang="nl-NL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NL" sz="1200" dirty="0" err="1"/>
              <a:t>Density</a:t>
            </a:r>
            <a:r>
              <a:rPr lang="nl-NL" sz="1200" dirty="0"/>
              <a:t> </a:t>
            </a:r>
            <a:r>
              <a:rPr lang="nl-NL" sz="1200" dirty="0" err="1"/>
              <a:t>correction</a:t>
            </a:r>
            <a:r>
              <a:rPr lang="nl-NL" sz="1200" dirty="0"/>
              <a:t> </a:t>
            </a:r>
            <a:r>
              <a:rPr lang="nl-NL" sz="1200" dirty="0" err="1"/>
              <a:t>reduces</a:t>
            </a:r>
            <a:r>
              <a:rPr lang="nl-NL" sz="1200" dirty="0"/>
              <a:t> </a:t>
            </a:r>
            <a:r>
              <a:rPr lang="nl-NL" sz="1200" dirty="0" err="1"/>
              <a:t>influence</a:t>
            </a:r>
            <a:r>
              <a:rPr lang="nl-NL" sz="1200" dirty="0"/>
              <a:t> </a:t>
            </a:r>
            <a:r>
              <a:rPr lang="nl-NL" sz="1200" dirty="0" err="1"/>
              <a:t>evaporation</a:t>
            </a:r>
            <a:r>
              <a:rPr lang="nl-NL" sz="1200" dirty="0"/>
              <a:t> </a:t>
            </a:r>
            <a:r>
              <a:rPr lang="nl-NL" sz="1200" dirty="0" err="1"/>
              <a:t>direction</a:t>
            </a:r>
            <a:endParaRPr lang="en-NL" sz="12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22A74-EE6B-3F18-F772-06E26CC89D6A}"/>
              </a:ext>
            </a:extLst>
          </p:cNvPr>
          <p:cNvSpPr txBox="1"/>
          <p:nvPr/>
        </p:nvSpPr>
        <p:spPr>
          <a:xfrm>
            <a:off x="7877107" y="2827257"/>
            <a:ext cx="100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High density </a:t>
            </a:r>
          </a:p>
          <a:p>
            <a:pPr algn="ctr"/>
            <a:r>
              <a:rPr lang="en-US" sz="1200" dirty="0"/>
              <a:t>interface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9D3795-0978-8B39-C0F6-5B1F3470A8D5}"/>
              </a:ext>
            </a:extLst>
          </p:cNvPr>
          <p:cNvSpPr txBox="1"/>
          <p:nvPr/>
        </p:nvSpPr>
        <p:spPr>
          <a:xfrm>
            <a:off x="7896214" y="1629767"/>
            <a:ext cx="981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Low density </a:t>
            </a:r>
          </a:p>
          <a:p>
            <a:pPr algn="ctr"/>
            <a:r>
              <a:rPr lang="en-US" sz="1200" dirty="0"/>
              <a:t>interface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26E1B5-5DB9-58A9-6D94-8FA9955CC5EE}"/>
              </a:ext>
            </a:extLst>
          </p:cNvPr>
          <p:cNvSpPr/>
          <p:nvPr/>
        </p:nvSpPr>
        <p:spPr>
          <a:xfrm>
            <a:off x="4954311" y="1646107"/>
            <a:ext cx="2644763" cy="578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364951-4EED-76A4-CF8A-D6DB2AEC70ED}"/>
              </a:ext>
            </a:extLst>
          </p:cNvPr>
          <p:cNvSpPr/>
          <p:nvPr/>
        </p:nvSpPr>
        <p:spPr>
          <a:xfrm>
            <a:off x="4954310" y="2873303"/>
            <a:ext cx="2644763" cy="308051"/>
          </a:xfrm>
          <a:prstGeom prst="rect">
            <a:avLst/>
          </a:prstGeom>
          <a:noFill/>
          <a:ln w="19050">
            <a:solidFill>
              <a:srgbClr val="3737E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C49DC40-D089-E915-B12F-3005CF54F298}"/>
              </a:ext>
            </a:extLst>
          </p:cNvPr>
          <p:cNvGrpSpPr/>
          <p:nvPr/>
        </p:nvGrpSpPr>
        <p:grpSpPr>
          <a:xfrm>
            <a:off x="470557" y="1757802"/>
            <a:ext cx="3148551" cy="824904"/>
            <a:chOff x="207424" y="1692015"/>
            <a:chExt cx="3148551" cy="82490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63E17F7-AAD8-0DD9-5DE0-7B97A01E512A}"/>
                </a:ext>
              </a:extLst>
            </p:cNvPr>
            <p:cNvSpPr/>
            <p:nvPr/>
          </p:nvSpPr>
          <p:spPr>
            <a:xfrm>
              <a:off x="2822858" y="1801871"/>
              <a:ext cx="533117" cy="209550"/>
            </a:xfrm>
            <a:prstGeom prst="rect">
              <a:avLst/>
            </a:prstGeom>
            <a:noFill/>
            <a:ln w="19050">
              <a:solidFill>
                <a:srgbClr val="3737E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5ABB0B-FE11-4B28-FEA1-BB20AB88D0B0}"/>
                </a:ext>
              </a:extLst>
            </p:cNvPr>
            <p:cNvSpPr/>
            <p:nvPr/>
          </p:nvSpPr>
          <p:spPr>
            <a:xfrm>
              <a:off x="207424" y="2196465"/>
              <a:ext cx="533117" cy="209550"/>
            </a:xfrm>
            <a:prstGeom prst="rect">
              <a:avLst/>
            </a:prstGeom>
            <a:noFill/>
            <a:ln w="19050">
              <a:solidFill>
                <a:srgbClr val="3737E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609AFE-A06E-39A9-F753-73A3C6E3504C}"/>
                </a:ext>
              </a:extLst>
            </p:cNvPr>
            <p:cNvSpPr/>
            <p:nvPr/>
          </p:nvSpPr>
          <p:spPr>
            <a:xfrm>
              <a:off x="2822858" y="2192919"/>
              <a:ext cx="533117" cy="32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EB664D-7F58-3D52-2F32-26F1F24AAE95}"/>
                </a:ext>
              </a:extLst>
            </p:cNvPr>
            <p:cNvSpPr/>
            <p:nvPr/>
          </p:nvSpPr>
          <p:spPr>
            <a:xfrm>
              <a:off x="207424" y="1692015"/>
              <a:ext cx="533117" cy="32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18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/>
      <p:bldP spid="47" grpId="0"/>
      <p:bldP spid="49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3BE8-1274-3524-91D4-9048DEFA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Deviations while varying the ICF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42AFC-FB84-FCBE-63EF-97D89154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8" y="2452141"/>
            <a:ext cx="5353282" cy="250265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E803-11D3-1AE2-F882-B4FB950D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0200" y="4893997"/>
            <a:ext cx="863600" cy="1692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A89AE0-CC8E-A40C-D83A-5F0DFA1C9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0" y="615950"/>
            <a:ext cx="5683910" cy="4278047"/>
          </a:xfrm>
        </p:spPr>
        <p:txBody>
          <a:bodyPr anchor="t">
            <a:normAutofit/>
          </a:bodyPr>
          <a:lstStyle/>
          <a:p>
            <a:r>
              <a:rPr lang="en-GB" sz="1400" dirty="0"/>
              <a:t>Dependence visible in </a:t>
            </a:r>
            <a:r>
              <a:rPr lang="en-GB" sz="1400" dirty="0" err="1"/>
              <a:t>isosurface</a:t>
            </a:r>
            <a:endParaRPr lang="en-GB" sz="1400" dirty="0"/>
          </a:p>
          <a:p>
            <a:r>
              <a:rPr lang="en-GB" sz="1400" dirty="0"/>
              <a:t>Top and bottom interface are flat for different values of the ICF</a:t>
            </a:r>
          </a:p>
          <a:p>
            <a:r>
              <a:rPr lang="en-GB" sz="1400" dirty="0"/>
              <a:t>Shift induced after density correction and Si layer thickness is reduced</a:t>
            </a:r>
          </a:p>
          <a:p>
            <a:r>
              <a:rPr lang="en-GB" sz="1400" dirty="0"/>
              <a:t>Similar behaviour observed in both evaporation directions (though top/bottom interface are exchanged)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013C8-9CFD-CC54-6493-050DE239AAF8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3A7C9-913A-6142-AABD-18BD5D42440B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178228-BD41-AEFE-27CD-9658DE741E15}"/>
              </a:ext>
            </a:extLst>
          </p:cNvPr>
          <p:cNvGrpSpPr/>
          <p:nvPr/>
        </p:nvGrpSpPr>
        <p:grpSpPr>
          <a:xfrm>
            <a:off x="596160" y="2363286"/>
            <a:ext cx="3510339" cy="269081"/>
            <a:chOff x="3891880" y="4582848"/>
            <a:chExt cx="3510339" cy="2690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C07718-5C2B-B28D-0A55-393F8D824AA5}"/>
                </a:ext>
              </a:extLst>
            </p:cNvPr>
            <p:cNvSpPr txBox="1"/>
            <p:nvPr/>
          </p:nvSpPr>
          <p:spPr>
            <a:xfrm>
              <a:off x="3891880" y="4582848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000" b="1" dirty="0"/>
                <a:t>ICF = 1.2</a:t>
              </a:r>
              <a:endParaRPr lang="en-NL" sz="1000" b="1" dirty="0" err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F73D7C-0323-9CFF-A270-5888BDAF58BE}"/>
                </a:ext>
              </a:extLst>
            </p:cNvPr>
            <p:cNvSpPr txBox="1"/>
            <p:nvPr/>
          </p:nvSpPr>
          <p:spPr>
            <a:xfrm>
              <a:off x="6675738" y="4605708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000" b="1" dirty="0"/>
                <a:t>ICF = 1.8</a:t>
              </a:r>
              <a:endParaRPr lang="en-NL" sz="1000" b="1" dirty="0" err="1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E8278B-C8E7-8016-F436-C115726D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00F4AA-1736-B71D-1857-42A325E6CC9D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B7A794F-77B1-4B47-7017-61912FE2C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604912"/>
              </p:ext>
            </p:extLst>
          </p:nvPr>
        </p:nvGraphicFramePr>
        <p:xfrm>
          <a:off x="5660307" y="703315"/>
          <a:ext cx="3483693" cy="266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901846" imgH="3752584" progId="Acrobat.Document.DC">
                  <p:embed/>
                </p:oleObj>
              </mc:Choice>
              <mc:Fallback>
                <p:oleObj name="Acrobat Document" r:id="rId4" imgW="4901846" imgH="37525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0307" y="703315"/>
                        <a:ext cx="3483693" cy="2666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2EBD21A-56D7-1DAC-4328-CA4835B40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446188"/>
              </p:ext>
            </p:extLst>
          </p:nvPr>
        </p:nvGraphicFramePr>
        <p:xfrm>
          <a:off x="5662442" y="702676"/>
          <a:ext cx="3483692" cy="266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4901846" imgH="3752584" progId="Acrobat.Document.DC">
                  <p:embed/>
                </p:oleObj>
              </mc:Choice>
              <mc:Fallback>
                <p:oleObj name="Acrobat Document" r:id="rId6" imgW="4901846" imgH="37525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62442" y="702676"/>
                        <a:ext cx="3483692" cy="266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1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2C5D-7423-080C-7722-D4BA901D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2FE4-93FD-6DA0-D066-B445BB57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0" y="679189"/>
            <a:ext cx="8753475" cy="1662147"/>
          </a:xfrm>
        </p:spPr>
        <p:txBody>
          <a:bodyPr anchor="t"/>
          <a:lstStyle/>
          <a:p>
            <a:r>
              <a:rPr lang="nl-NL" sz="1400" dirty="0"/>
              <a:t>SiGe/Si/SiGe </a:t>
            </a:r>
            <a:r>
              <a:rPr lang="nl-NL" sz="1400" dirty="0" err="1"/>
              <a:t>promising</a:t>
            </a:r>
            <a:r>
              <a:rPr lang="nl-NL" sz="1400" dirty="0"/>
              <a:t> platform </a:t>
            </a:r>
            <a:r>
              <a:rPr lang="nl-NL" sz="1400" dirty="0" err="1"/>
              <a:t>for</a:t>
            </a:r>
            <a:r>
              <a:rPr lang="nl-NL" sz="1400" dirty="0"/>
              <a:t> </a:t>
            </a:r>
            <a:r>
              <a:rPr lang="nl-NL" sz="1400" dirty="0" err="1"/>
              <a:t>qubits</a:t>
            </a:r>
            <a:endParaRPr lang="nl-NL" sz="1400" dirty="0"/>
          </a:p>
          <a:p>
            <a:r>
              <a:rPr lang="nl-NL" sz="1400" dirty="0"/>
              <a:t>APT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characterize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burried</a:t>
            </a:r>
            <a:r>
              <a:rPr lang="nl-NL" sz="1400" dirty="0"/>
              <a:t> interfaces</a:t>
            </a:r>
          </a:p>
          <a:p>
            <a:r>
              <a:rPr lang="nl-NL" sz="1400" dirty="0" err="1"/>
              <a:t>Confirm</a:t>
            </a:r>
            <a:r>
              <a:rPr lang="nl-NL" sz="1400" dirty="0"/>
              <a:t> </a:t>
            </a:r>
            <a:r>
              <a:rPr lang="nl-NL" sz="1400" dirty="0" err="1"/>
              <a:t>accuracy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complementary</a:t>
            </a:r>
            <a:r>
              <a:rPr lang="nl-NL" sz="1400" dirty="0"/>
              <a:t> </a:t>
            </a:r>
            <a:r>
              <a:rPr lang="nl-NL" sz="1400" dirty="0" err="1"/>
              <a:t>technique</a:t>
            </a:r>
            <a:endParaRPr lang="nl-NL" sz="1400" dirty="0"/>
          </a:p>
          <a:p>
            <a:r>
              <a:rPr lang="nl-NL" sz="1400" dirty="0" err="1"/>
              <a:t>Apply</a:t>
            </a:r>
            <a:r>
              <a:rPr lang="nl-NL" sz="1400" dirty="0"/>
              <a:t> more complex </a:t>
            </a:r>
            <a:r>
              <a:rPr lang="nl-NL" sz="1400" dirty="0" err="1"/>
              <a:t>reconstruction</a:t>
            </a:r>
            <a:r>
              <a:rPr lang="nl-NL" sz="1400" dirty="0"/>
              <a:t> protocol</a:t>
            </a:r>
          </a:p>
          <a:p>
            <a:r>
              <a:rPr lang="nl-NL" sz="1400" dirty="0"/>
              <a:t>Check effect </a:t>
            </a:r>
            <a:r>
              <a:rPr lang="nl-NL" sz="1400" dirty="0" err="1"/>
              <a:t>fabrication</a:t>
            </a:r>
            <a:r>
              <a:rPr lang="nl-NL" sz="1400" dirty="0"/>
              <a:t> </a:t>
            </a:r>
            <a:r>
              <a:rPr lang="nl-NL" sz="1400" dirty="0" err="1"/>
              <a:t>conditions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Bring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step closer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quantum</a:t>
            </a:r>
            <a:r>
              <a:rPr lang="nl-NL" sz="1400" dirty="0"/>
              <a:t> computer</a:t>
            </a:r>
            <a:endParaRPr lang="en-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E7A3A-434B-D9A5-3E7D-449CBB0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EC5A5-A443-6C08-0318-43B4DCFAF911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2C1DDE25-B895-45B0-0016-6B3E0329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1" y="2498464"/>
            <a:ext cx="2767901" cy="21497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83AC9B-BD8A-AE99-E0A6-12CD4804167F}"/>
              </a:ext>
            </a:extLst>
          </p:cNvPr>
          <p:cNvGrpSpPr/>
          <p:nvPr/>
        </p:nvGrpSpPr>
        <p:grpSpPr>
          <a:xfrm>
            <a:off x="2969750" y="2727195"/>
            <a:ext cx="1863589" cy="1896577"/>
            <a:chOff x="2969750" y="2670045"/>
            <a:chExt cx="1863589" cy="18965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DADA93-113D-D9AE-F4A9-CE128F4B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9750" y="2670045"/>
              <a:ext cx="579657" cy="1727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7E07DB-CB50-08BC-9871-85ABE3C6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395" y="2670045"/>
              <a:ext cx="591944" cy="189657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268BA2-ADEB-4FB0-D3FB-2C504EED6336}"/>
                </a:ext>
              </a:extLst>
            </p:cNvPr>
            <p:cNvCxnSpPr>
              <a:cxnSpLocks/>
            </p:cNvCxnSpPr>
            <p:nvPr/>
          </p:nvCxnSpPr>
          <p:spPr>
            <a:xfrm>
              <a:off x="3606800" y="3522686"/>
              <a:ext cx="583563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F6822D-DCEB-C70A-CC2E-9E17AC101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996" y="2628900"/>
            <a:ext cx="3904803" cy="1825495"/>
          </a:xfrm>
          <a:prstGeom prst="rect">
            <a:avLst/>
          </a:prstGeom>
          <a:noFill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0DF976A-3732-DB88-422F-FCCED47A2040}"/>
              </a:ext>
            </a:extLst>
          </p:cNvPr>
          <p:cNvGrpSpPr/>
          <p:nvPr/>
        </p:nvGrpSpPr>
        <p:grpSpPr>
          <a:xfrm>
            <a:off x="5411710" y="4464853"/>
            <a:ext cx="2706814" cy="230832"/>
            <a:chOff x="3918329" y="4582848"/>
            <a:chExt cx="2706814" cy="2308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05871D-DAAC-7943-556F-98F1F89875DD}"/>
                </a:ext>
              </a:extLst>
            </p:cNvPr>
            <p:cNvSpPr txBox="1"/>
            <p:nvPr/>
          </p:nvSpPr>
          <p:spPr>
            <a:xfrm>
              <a:off x="3918329" y="4582848"/>
              <a:ext cx="6735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900" b="1" dirty="0"/>
                <a:t>ICF = 1.2</a:t>
              </a:r>
              <a:endParaRPr lang="en-NL" sz="900" b="1" dirty="0" err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89D027-9CAB-49FD-8EF3-5F384E10C930}"/>
                </a:ext>
              </a:extLst>
            </p:cNvPr>
            <p:cNvSpPr txBox="1"/>
            <p:nvPr/>
          </p:nvSpPr>
          <p:spPr>
            <a:xfrm>
              <a:off x="5951561" y="4582848"/>
              <a:ext cx="6735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900" b="1" dirty="0"/>
                <a:t>ICF = 1.8</a:t>
              </a:r>
              <a:endParaRPr lang="en-NL" sz="900" b="1" dirty="0" err="1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372B84E-3A12-F4F1-B426-5B3F6AB3663B}"/>
              </a:ext>
            </a:extLst>
          </p:cNvPr>
          <p:cNvSpPr txBox="1"/>
          <p:nvPr/>
        </p:nvSpPr>
        <p:spPr>
          <a:xfrm>
            <a:off x="605339" y="2351794"/>
            <a:ext cx="166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Crystallography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EF14A-A811-AC42-B989-E1F666132F1A}"/>
              </a:ext>
            </a:extLst>
          </p:cNvPr>
          <p:cNvSpPr txBox="1"/>
          <p:nvPr/>
        </p:nvSpPr>
        <p:spPr>
          <a:xfrm>
            <a:off x="3145938" y="2359964"/>
            <a:ext cx="166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Density correction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0C8530-6895-ACA3-5284-580D4FCCC8C0}"/>
              </a:ext>
            </a:extLst>
          </p:cNvPr>
          <p:cNvSpPr txBox="1"/>
          <p:nvPr/>
        </p:nvSpPr>
        <p:spPr>
          <a:xfrm>
            <a:off x="6030021" y="2360461"/>
            <a:ext cx="166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ICF variation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48CC52-2EB4-1931-8193-5B41D1FBA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B618DB-3A92-1E43-BC45-F02199CB70A5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2A13-07AE-36D8-7C50-8B718F24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</p:spPr>
        <p:txBody>
          <a:bodyPr wrap="square" anchor="b">
            <a:normAutofit/>
          </a:bodyPr>
          <a:lstStyle/>
          <a:p>
            <a:r>
              <a:rPr lang="nl-NL" dirty="0" err="1"/>
              <a:t>Introduction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395507-424C-73B0-57ED-05D6D36D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29" y="667758"/>
            <a:ext cx="5639555" cy="447574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Si is promising for development of qubits:</a:t>
            </a:r>
          </a:p>
          <a:p>
            <a:pPr lvl="1"/>
            <a:r>
              <a:rPr lang="en-US" sz="1600" dirty="0"/>
              <a:t>Well established fabrication and research</a:t>
            </a:r>
          </a:p>
          <a:p>
            <a:pPr lvl="1"/>
            <a:r>
              <a:rPr lang="en-US" sz="1600" dirty="0"/>
              <a:t>Zero nuclear spin → long spin lifetime</a:t>
            </a:r>
          </a:p>
          <a:p>
            <a:pPr lvl="1"/>
            <a:r>
              <a:rPr lang="en-US" sz="1600" dirty="0"/>
              <a:t>Qubit performance dependent on </a:t>
            </a:r>
            <a:r>
              <a:rPr lang="en-US" sz="1600" dirty="0" err="1"/>
              <a:t>SiGe</a:t>
            </a:r>
            <a:r>
              <a:rPr lang="en-US" sz="1600" dirty="0"/>
              <a:t>/Si interfaces</a:t>
            </a:r>
          </a:p>
          <a:p>
            <a:pPr marL="411480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Final goal:  characterize the buried interfaces using APT and link the results to the qubit performance</a:t>
            </a:r>
          </a:p>
          <a:p>
            <a:pPr lvl="1"/>
            <a:r>
              <a:rPr lang="en-US" sz="1600" dirty="0"/>
              <a:t>Determine influence of different fabrication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goal: Evaluate the reliability of APT for interface characterization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FD2F-BBC4-61FF-D040-C94FB1C5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40200" y="4893997"/>
            <a:ext cx="863600" cy="16927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C67B3A5-7E4C-6755-15C0-A9CCBE9F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6"/>
          <a:stretch/>
        </p:blipFill>
        <p:spPr>
          <a:xfrm>
            <a:off x="6151449" y="882793"/>
            <a:ext cx="2418461" cy="2424611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F9B393-58A9-96F0-14E2-79455C312F57}"/>
              </a:ext>
            </a:extLst>
          </p:cNvPr>
          <p:cNvSpPr txBox="1"/>
          <p:nvPr/>
        </p:nvSpPr>
        <p:spPr>
          <a:xfrm>
            <a:off x="-315311" y="4878607"/>
            <a:ext cx="5639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F.A. </a:t>
            </a:r>
            <a:r>
              <a:rPr lang="en-US" sz="700" dirty="0" err="1"/>
              <a:t>Zwanenburg</a:t>
            </a:r>
            <a:r>
              <a:rPr lang="en-US" sz="700" dirty="0"/>
              <a:t> et al., Silicon Quantum Electronics, Rev. Mod. Phys. 85, 961 (2013)</a:t>
            </a:r>
            <a:endParaRPr lang="en-GB" sz="700" dirty="0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F24527-00D2-32B5-D203-270822CACABA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5F5E8-3A8A-9DB8-9509-B28969ED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0656CF-738E-B632-B77E-23FC5973A3DE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2D97-78CA-0072-3001-3DDACBD0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Atom </a:t>
            </a:r>
            <a:r>
              <a:rPr lang="nl-NL" dirty="0" err="1"/>
              <a:t>Probe</a:t>
            </a:r>
            <a:r>
              <a:rPr lang="nl-NL" dirty="0"/>
              <a:t> </a:t>
            </a:r>
            <a:r>
              <a:rPr lang="nl-NL" dirty="0" err="1"/>
              <a:t>Tomography</a:t>
            </a:r>
            <a:r>
              <a:rPr lang="nl-NL" dirty="0"/>
              <a:t>: </a:t>
            </a:r>
            <a:r>
              <a:rPr lang="nl-NL" dirty="0" err="1"/>
              <a:t>Step-by-step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A984-1BB6-290D-A85E-0BB4E3E1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518FBC-C6FC-556C-FF62-F991221E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94" y="1009920"/>
            <a:ext cx="1775825" cy="1775825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472C591A-7F9C-107F-43ED-549CB5202981}"/>
              </a:ext>
            </a:extLst>
          </p:cNvPr>
          <p:cNvSpPr/>
          <p:nvPr/>
        </p:nvSpPr>
        <p:spPr>
          <a:xfrm>
            <a:off x="1772306" y="1208341"/>
            <a:ext cx="914400" cy="5398402"/>
          </a:xfrm>
          <a:prstGeom prst="arc">
            <a:avLst>
              <a:gd name="adj1" fmla="val 14976477"/>
              <a:gd name="adj2" fmla="val 17481039"/>
            </a:avLst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15" descr="A picture containing text, staring&#10;&#10;Description automatically generated">
            <a:extLst>
              <a:ext uri="{FF2B5EF4-FFF2-40B4-BE49-F238E27FC236}">
                <a16:creationId xmlns:a16="http://schemas.microsoft.com/office/drawing/2014/main" id="{7AF305D1-1748-7366-62EF-D644C00D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516" y="2948484"/>
            <a:ext cx="2471980" cy="1641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470A5-E8C2-1B66-EF74-76D04B752C9D}"/>
              </a:ext>
            </a:extLst>
          </p:cNvPr>
          <p:cNvSpPr txBox="1"/>
          <p:nvPr/>
        </p:nvSpPr>
        <p:spPr>
          <a:xfrm>
            <a:off x="1063652" y="2994775"/>
            <a:ext cx="51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rgbClr val="FF0000"/>
                </a:solidFill>
              </a:rPr>
              <a:t>ROI</a:t>
            </a:r>
            <a:endParaRPr lang="en-NL" sz="1200" dirty="0" err="1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EC317-DBE8-C1C0-15F1-CD6DF7A9892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579051" y="3085038"/>
            <a:ext cx="572519" cy="7901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2A3002-C75E-49D3-4BA3-B24299F8688E}"/>
              </a:ext>
            </a:extLst>
          </p:cNvPr>
          <p:cNvSpPr txBox="1"/>
          <p:nvPr/>
        </p:nvSpPr>
        <p:spPr>
          <a:xfrm>
            <a:off x="1398875" y="693632"/>
            <a:ext cx="166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Sample preparation</a:t>
            </a:r>
          </a:p>
        </p:txBody>
      </p:sp>
      <p:pic>
        <p:nvPicPr>
          <p:cNvPr id="1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E41C19B-278B-C531-DE3C-EC988785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060" y="1107965"/>
            <a:ext cx="3752065" cy="189578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99656A6-3305-8DE0-998C-DB2EA1633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420" y="3076333"/>
            <a:ext cx="5639555" cy="2050074"/>
          </a:xfrm>
        </p:spPr>
        <p:txBody>
          <a:bodyPr anchor="t">
            <a:normAutofit/>
          </a:bodyPr>
          <a:lstStyle/>
          <a:p>
            <a:pPr lvl="1"/>
            <a:r>
              <a:rPr lang="en-US" sz="1400" dirty="0"/>
              <a:t>Relies on controlled field evaporation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Can measure in voltage or laser pulse mode</a:t>
            </a:r>
          </a:p>
          <a:p>
            <a:pPr lvl="1"/>
            <a:r>
              <a:rPr lang="en-US" sz="1400" dirty="0"/>
              <a:t>Hit position and sequence is recorded</a:t>
            </a:r>
          </a:p>
          <a:p>
            <a:pPr lvl="1"/>
            <a:r>
              <a:rPr lang="en-US" sz="1400" dirty="0"/>
              <a:t>Time of flight is used to identify chemical species</a:t>
            </a:r>
          </a:p>
          <a:p>
            <a:pPr marL="41148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78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2C942-E5B6-BB43-B248-EE066BA225CD}"/>
              </a:ext>
            </a:extLst>
          </p:cNvPr>
          <p:cNvSpPr txBox="1"/>
          <p:nvPr/>
        </p:nvSpPr>
        <p:spPr>
          <a:xfrm>
            <a:off x="6083864" y="710001"/>
            <a:ext cx="166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Data acquisition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79ABA3-00EC-F818-270B-155E6A95A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584" y="3371062"/>
            <a:ext cx="1708330" cy="5108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DE50E2C-42C3-856E-EC93-0331FB74DAF7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7A65E-12E3-0A37-A9E1-C81D00AC1E29}"/>
              </a:ext>
            </a:extLst>
          </p:cNvPr>
          <p:cNvSpPr txBox="1"/>
          <p:nvPr/>
        </p:nvSpPr>
        <p:spPr>
          <a:xfrm>
            <a:off x="4780095" y="4878607"/>
            <a:ext cx="23326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700" dirty="0"/>
              <a:t>Image </a:t>
            </a:r>
            <a:r>
              <a:rPr lang="nl-NL" sz="700" dirty="0" err="1"/>
              <a:t>adapted</a:t>
            </a:r>
            <a:r>
              <a:rPr lang="nl-NL" sz="700" dirty="0"/>
              <a:t> </a:t>
            </a:r>
            <a:r>
              <a:rPr lang="nl-NL" sz="700" dirty="0" err="1"/>
              <a:t>from</a:t>
            </a:r>
            <a:r>
              <a:rPr lang="nl-NL" sz="700" dirty="0"/>
              <a:t> </a:t>
            </a:r>
            <a:r>
              <a:rPr lang="nl-NL" sz="700" dirty="0" err="1"/>
              <a:t>M.Dialameh</a:t>
            </a:r>
            <a:r>
              <a:rPr lang="nl-NL" sz="700" dirty="0"/>
              <a:t> </a:t>
            </a:r>
            <a:r>
              <a:rPr lang="nl-NL" sz="700" dirty="0" err="1"/>
              <a:t>Ph.D</a:t>
            </a:r>
            <a:r>
              <a:rPr lang="nl-NL" sz="700" dirty="0"/>
              <a:t>. </a:t>
            </a:r>
            <a:r>
              <a:rPr lang="nl-NL" sz="700" dirty="0" err="1"/>
              <a:t>dissertation</a:t>
            </a:r>
            <a:r>
              <a:rPr lang="nl-NL" sz="700" dirty="0"/>
              <a:t> (2019) </a:t>
            </a:r>
            <a:endParaRPr lang="en-NL" sz="7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38D0CC-BAF7-6CF1-71CF-D2F3CE062809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9355E2-A2A2-AFE2-BF2E-ED4FDE55A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D60A2BA-7CD9-72B0-1679-03935A16DF08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68683A-559B-F9A0-6A8C-6AAB591C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64583"/>
            <a:ext cx="3346669" cy="2176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3D003-4757-08D4-481E-C862DFF6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Atom </a:t>
            </a:r>
            <a:r>
              <a:rPr lang="nl-NL" dirty="0" err="1"/>
              <a:t>Probe</a:t>
            </a:r>
            <a:r>
              <a:rPr lang="nl-NL" dirty="0"/>
              <a:t> </a:t>
            </a:r>
            <a:r>
              <a:rPr lang="nl-NL" dirty="0" err="1"/>
              <a:t>Tomography</a:t>
            </a:r>
            <a:r>
              <a:rPr lang="nl-NL" dirty="0"/>
              <a:t>: </a:t>
            </a:r>
            <a:r>
              <a:rPr lang="nl-NL" dirty="0" err="1"/>
              <a:t>Step-by-step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8137C2-68F3-BDAF-C181-39830E19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" y="1115409"/>
            <a:ext cx="4139344" cy="2376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60D13-6864-1AA2-F51E-0D3592F94E28}"/>
              </a:ext>
            </a:extLst>
          </p:cNvPr>
          <p:cNvSpPr txBox="1"/>
          <p:nvPr/>
        </p:nvSpPr>
        <p:spPr>
          <a:xfrm>
            <a:off x="1168783" y="693632"/>
            <a:ext cx="216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Chemical identification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DEC59-27FE-AA40-C8C1-22F6114E430E}"/>
              </a:ext>
            </a:extLst>
          </p:cNvPr>
          <p:cNvSpPr txBox="1"/>
          <p:nvPr/>
        </p:nvSpPr>
        <p:spPr>
          <a:xfrm>
            <a:off x="5570561" y="734495"/>
            <a:ext cx="24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Tomographic reconstruction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70F1DE-40CF-66CB-EF66-6B0FD998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1" y="2088735"/>
            <a:ext cx="1502558" cy="265950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32EC40-1CDF-3901-E4B0-EC65AE48B0FF}"/>
              </a:ext>
            </a:extLst>
          </p:cNvPr>
          <p:cNvSpPr txBox="1">
            <a:spLocks/>
          </p:cNvSpPr>
          <p:nvPr/>
        </p:nvSpPr>
        <p:spPr>
          <a:xfrm>
            <a:off x="-331224" y="3501766"/>
            <a:ext cx="5639555" cy="20500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80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62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/>
              <a:t>Peaks can then be identified</a:t>
            </a:r>
          </a:p>
          <a:p>
            <a:pPr marL="0" indent="0">
              <a:buFont typeface="Wingdings" charset="2"/>
              <a:buNone/>
            </a:pPr>
            <a:endParaRPr lang="en-US" sz="178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67CE7D-670A-2419-2413-9723617E328F}"/>
              </a:ext>
            </a:extLst>
          </p:cNvPr>
          <p:cNvSpPr txBox="1">
            <a:spLocks/>
          </p:cNvSpPr>
          <p:nvPr/>
        </p:nvSpPr>
        <p:spPr>
          <a:xfrm>
            <a:off x="4062706" y="1052286"/>
            <a:ext cx="4843170" cy="20500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8610" indent="-30861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80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1pPr>
            <a:lvl2pPr marL="668655" indent="-257175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62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2pPr>
            <a:lvl3pPr marL="102870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3pPr>
            <a:lvl4pPr marL="1440180" indent="-20574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4pPr>
            <a:lvl5pPr marL="1851660" indent="-205740" algn="l" defTabSz="41148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440" b="0" i="0" kern="1200">
                <a:solidFill>
                  <a:srgbClr val="000000"/>
                </a:solidFill>
                <a:latin typeface="Gill Sans MT" panose="020B0502020104020203" pitchFamily="34" charset="77"/>
                <a:ea typeface="+mn-ea"/>
                <a:cs typeface="Gill Sans" panose="020B0502020104020203" pitchFamily="34" charset="-79"/>
              </a:defRPr>
            </a:lvl5pPr>
            <a:lvl6pPr marL="226314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41148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/>
              <a:t>Simplified reconstruction protocol: </a:t>
            </a:r>
          </a:p>
          <a:p>
            <a:pPr lvl="2"/>
            <a:r>
              <a:rPr lang="en-US" sz="1220" dirty="0"/>
              <a:t>Field evaporation assumed from a hemispherical shell</a:t>
            </a:r>
          </a:p>
          <a:p>
            <a:pPr lvl="2"/>
            <a:r>
              <a:rPr lang="en-US" sz="1220" dirty="0"/>
              <a:t>Assumes sequence of evaporation is well controlled</a:t>
            </a:r>
          </a:p>
          <a:p>
            <a:pPr lvl="1"/>
            <a:r>
              <a:rPr lang="en-US" sz="1400" dirty="0"/>
              <a:t>Uses certain static reconstruction parameters</a:t>
            </a:r>
          </a:p>
          <a:p>
            <a:pPr lvl="2"/>
            <a:r>
              <a:rPr lang="en-US" sz="1220" dirty="0"/>
              <a:t>Detection efficiency</a:t>
            </a:r>
          </a:p>
          <a:p>
            <a:pPr lvl="2"/>
            <a:r>
              <a:rPr lang="en-US" sz="1220" dirty="0"/>
              <a:t>Image compression factor</a:t>
            </a:r>
          </a:p>
          <a:p>
            <a:pPr marL="0" indent="0">
              <a:buFont typeface="Wingdings" charset="2"/>
              <a:buNone/>
            </a:pPr>
            <a:endParaRPr lang="en-US" sz="178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F46BC8-F05E-4257-5CE1-488E5A176260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42AED3-2EA3-41D6-5F6C-CAD1B91DCC25}"/>
              </a:ext>
            </a:extLst>
          </p:cNvPr>
          <p:cNvGrpSpPr/>
          <p:nvPr/>
        </p:nvGrpSpPr>
        <p:grpSpPr>
          <a:xfrm>
            <a:off x="4572000" y="2867651"/>
            <a:ext cx="2988630" cy="1626604"/>
            <a:chOff x="4572000" y="2867651"/>
            <a:chExt cx="2988630" cy="16266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46A3B9-0DAB-B6FA-BD34-1A06EA41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867651"/>
              <a:ext cx="2003542" cy="1626604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15254E1-FE55-0373-B1FE-E7C14CD699BF}"/>
                </a:ext>
              </a:extLst>
            </p:cNvPr>
            <p:cNvCxnSpPr>
              <a:cxnSpLocks/>
            </p:cNvCxnSpPr>
            <p:nvPr/>
          </p:nvCxnSpPr>
          <p:spPr>
            <a:xfrm>
              <a:off x="6620933" y="3659993"/>
              <a:ext cx="896830" cy="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79FED5-1899-8844-3AF0-5841C698EBB1}"/>
                </a:ext>
              </a:extLst>
            </p:cNvPr>
            <p:cNvSpPr txBox="1"/>
            <p:nvPr/>
          </p:nvSpPr>
          <p:spPr>
            <a:xfrm>
              <a:off x="6568051" y="3359929"/>
              <a:ext cx="9925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/>
                <a:t>reconstruction</a:t>
              </a:r>
              <a:endParaRPr lang="en-GB" sz="120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7ADD64-D7D4-766F-C29F-CF963B75C300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F26BE9-E3FC-B898-E958-51DFD37FB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D4F85E-D642-6030-1B4B-3DA14BFC73C4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11E0CF-5EBE-AB53-F3FC-260C051705AB}"/>
              </a:ext>
            </a:extLst>
          </p:cNvPr>
          <p:cNvSpPr txBox="1"/>
          <p:nvPr/>
        </p:nvSpPr>
        <p:spPr>
          <a:xfrm>
            <a:off x="4531018" y="4875661"/>
            <a:ext cx="371608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nl-NL" sz="700" dirty="0"/>
              <a:t>Image </a:t>
            </a:r>
            <a:r>
              <a:rPr lang="nl-NL" sz="700" dirty="0" err="1"/>
              <a:t>adapted</a:t>
            </a:r>
            <a:r>
              <a:rPr lang="nl-NL" sz="700" dirty="0"/>
              <a:t> </a:t>
            </a:r>
            <a:r>
              <a:rPr lang="nl-NL" sz="700" dirty="0" err="1"/>
              <a:t>from</a:t>
            </a:r>
            <a:r>
              <a:rPr lang="nl-NL" sz="700" dirty="0"/>
              <a:t> B. </a:t>
            </a:r>
            <a:r>
              <a:rPr lang="nl-NL" sz="700" dirty="0" err="1"/>
              <a:t>Gault</a:t>
            </a:r>
            <a:r>
              <a:rPr lang="nl-NL" sz="700" dirty="0"/>
              <a:t> at al. Atom </a:t>
            </a:r>
            <a:r>
              <a:rPr lang="nl-NL" sz="700" dirty="0" err="1"/>
              <a:t>Probe</a:t>
            </a:r>
            <a:r>
              <a:rPr lang="nl-NL" sz="700" dirty="0"/>
              <a:t> </a:t>
            </a:r>
            <a:r>
              <a:rPr lang="nl-NL" sz="700" dirty="0" err="1"/>
              <a:t>Microscopy</a:t>
            </a:r>
            <a:r>
              <a:rPr lang="nl-NL" sz="700" dirty="0"/>
              <a:t>, Springer New York, vol. 160 (2012)</a:t>
            </a:r>
            <a:endParaRPr lang="en-NL" sz="70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A912B-FA4A-09A9-AD9B-C7069AF8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66788E2-9F5B-B94E-0118-ED2112D0D4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2087" y="526106"/>
            <a:ext cx="1502558" cy="25526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FB06EBF-2B87-B11E-5EAD-EB764D7C4826}"/>
              </a:ext>
            </a:extLst>
          </p:cNvPr>
          <p:cNvGrpSpPr/>
          <p:nvPr/>
        </p:nvGrpSpPr>
        <p:grpSpPr>
          <a:xfrm>
            <a:off x="930349" y="2802816"/>
            <a:ext cx="2800293" cy="2235461"/>
            <a:chOff x="6068685" y="667759"/>
            <a:chExt cx="2800293" cy="22354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882519-0FAF-4B4D-9576-AB17E2AC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8685" y="667759"/>
              <a:ext cx="2800293" cy="22354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A5FA27-99D0-5BE6-DC10-E557B883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2447" y="832791"/>
              <a:ext cx="305904" cy="2966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979257-2707-6960-B404-28B783DB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1" y="206094"/>
            <a:ext cx="8753475" cy="461665"/>
          </a:xfrm>
        </p:spPr>
        <p:txBody>
          <a:bodyPr/>
          <a:lstStyle/>
          <a:p>
            <a:r>
              <a:rPr lang="nl-NL" dirty="0"/>
              <a:t>Atom </a:t>
            </a:r>
            <a:r>
              <a:rPr lang="nl-NL" dirty="0" err="1"/>
              <a:t>Probe</a:t>
            </a:r>
            <a:r>
              <a:rPr lang="nl-NL" dirty="0"/>
              <a:t> </a:t>
            </a:r>
            <a:r>
              <a:rPr lang="nl-NL" dirty="0" err="1"/>
              <a:t>Tomography</a:t>
            </a:r>
            <a:r>
              <a:rPr lang="nl-NL" dirty="0"/>
              <a:t>: </a:t>
            </a:r>
            <a:r>
              <a:rPr lang="nl-NL" dirty="0" err="1"/>
              <a:t>Step-by-step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0BED8-040D-6E49-6887-DAED9731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DB0B97C-47BC-3C0E-776B-65AB30BD8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22322" y="970631"/>
                <a:ext cx="4556148" cy="39347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8610" indent="-308610" algn="l" defTabSz="41148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100000"/>
                  <a:buFont typeface="Wingdings" charset="2"/>
                  <a:buChar char="§"/>
                  <a:defRPr sz="1800" b="0" i="0" kern="1200">
                    <a:solidFill>
                      <a:srgbClr val="000000"/>
                    </a:solidFill>
                    <a:latin typeface="Gill Sans MT" panose="020B0502020104020203" pitchFamily="34" charset="77"/>
                    <a:ea typeface="+mn-ea"/>
                    <a:cs typeface="Gill Sans" panose="020B0502020104020203" pitchFamily="34" charset="-79"/>
                  </a:defRPr>
                </a:lvl1pPr>
                <a:lvl2pPr marL="668655" indent="-257175" algn="l" defTabSz="41148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charset="2"/>
                  <a:buChar char="§"/>
                  <a:defRPr sz="1620" b="0" i="0" kern="1200">
                    <a:solidFill>
                      <a:srgbClr val="000000"/>
                    </a:solidFill>
                    <a:latin typeface="Gill Sans MT" panose="020B0502020104020203" pitchFamily="34" charset="77"/>
                    <a:ea typeface="+mn-ea"/>
                    <a:cs typeface="Gill Sans" panose="020B0502020104020203" pitchFamily="34" charset="-79"/>
                  </a:defRPr>
                </a:lvl2pPr>
                <a:lvl3pPr marL="1028700" indent="-205740" algn="l" defTabSz="41148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100000"/>
                  <a:buFont typeface="Wingdings" charset="2"/>
                  <a:buChar char="§"/>
                  <a:defRPr sz="1440" b="0" i="0" kern="1200">
                    <a:solidFill>
                      <a:srgbClr val="000000"/>
                    </a:solidFill>
                    <a:latin typeface="Gill Sans MT" panose="020B0502020104020203" pitchFamily="34" charset="77"/>
                    <a:ea typeface="+mn-ea"/>
                    <a:cs typeface="Gill Sans" panose="020B0502020104020203" pitchFamily="34" charset="-79"/>
                  </a:defRPr>
                </a:lvl3pPr>
                <a:lvl4pPr marL="1440180" indent="-205740" algn="l" defTabSz="411480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Wingdings" charset="2"/>
                  <a:buChar char="§"/>
                  <a:defRPr sz="1440" b="0" i="0" kern="1200">
                    <a:solidFill>
                      <a:srgbClr val="000000"/>
                    </a:solidFill>
                    <a:latin typeface="Gill Sans MT" panose="020B0502020104020203" pitchFamily="34" charset="77"/>
                    <a:ea typeface="+mn-ea"/>
                    <a:cs typeface="Gill Sans" panose="020B0502020104020203" pitchFamily="34" charset="-79"/>
                  </a:defRPr>
                </a:lvl4pPr>
                <a:lvl5pPr marL="1851660" indent="-205740" algn="l" defTabSz="41148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100000"/>
                  <a:buFont typeface="Wingdings" charset="2"/>
                  <a:buChar char="§"/>
                  <a:defRPr sz="1440" b="0" i="0" kern="1200">
                    <a:solidFill>
                      <a:srgbClr val="000000"/>
                    </a:solidFill>
                    <a:latin typeface="Gill Sans MT" panose="020B0502020104020203" pitchFamily="34" charset="77"/>
                    <a:ea typeface="+mn-ea"/>
                    <a:cs typeface="Gill Sans" panose="020B0502020104020203" pitchFamily="34" charset="-79"/>
                  </a:defRPr>
                </a:lvl5pPr>
                <a:lvl6pPr marL="2263140" indent="-205740" algn="l" defTabSz="41148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74620" indent="-205740" algn="l" defTabSz="41148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86100" indent="-205740" algn="l" defTabSz="41148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7580" indent="-205740" algn="l" defTabSz="41148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nl-NL" sz="1420" dirty="0"/>
                  <a:t>Define </a:t>
                </a:r>
                <a:r>
                  <a:rPr lang="nl-NL" sz="1420" dirty="0" err="1"/>
                  <a:t>cubical</a:t>
                </a:r>
                <a:r>
                  <a:rPr lang="nl-NL" sz="1420" dirty="0"/>
                  <a:t> ROI 10x10x30 nm</a:t>
                </a:r>
              </a:p>
              <a:p>
                <a:pPr lvl="1"/>
                <a:r>
                  <a:rPr lang="nl-NL" sz="1420" dirty="0" err="1"/>
                  <a:t>Find</a:t>
                </a:r>
                <a:r>
                  <a:rPr lang="nl-NL" sz="1420" dirty="0"/>
                  <a:t> </a:t>
                </a:r>
                <a:r>
                  <a:rPr lang="nl-NL" sz="1420" dirty="0" err="1"/>
                  <a:t>transition</a:t>
                </a:r>
                <a:r>
                  <a:rPr lang="nl-NL" sz="1420" dirty="0"/>
                  <a:t> </a:t>
                </a:r>
                <a:r>
                  <a:rPr lang="en-GB" sz="1420" dirty="0"/>
                  <a:t>width</a:t>
                </a:r>
                <a:r>
                  <a:rPr lang="nl-NL" sz="1420" dirty="0"/>
                  <a:t> </a:t>
                </a:r>
                <a14:m>
                  <m:oMath xmlns:m="http://schemas.openxmlformats.org/officeDocument/2006/math">
                    <m:r>
                      <a:rPr lang="nl-NL" sz="142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nl-NL" sz="142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nl-NL" sz="1420" dirty="0"/>
                  <a:t> </a:t>
                </a:r>
                <a:r>
                  <a:rPr lang="nl-NL" sz="1420" dirty="0" err="1"/>
                  <a:t>by</a:t>
                </a:r>
                <a:r>
                  <a:rPr lang="nl-NL" sz="1420" dirty="0"/>
                  <a:t> fitting </a:t>
                </a:r>
                <a:r>
                  <a:rPr lang="nl-NL" sz="1420" dirty="0" err="1"/>
                  <a:t>sigmoid</a:t>
                </a:r>
                <a:r>
                  <a:rPr lang="nl-NL" sz="1420" dirty="0"/>
                  <a:t> </a:t>
                </a:r>
                <a:r>
                  <a:rPr lang="nl-NL" sz="1420" dirty="0" err="1"/>
                  <a:t>function</a:t>
                </a:r>
                <a:r>
                  <a:rPr lang="nl-NL" sz="1420" dirty="0"/>
                  <a:t> </a:t>
                </a:r>
                <a:r>
                  <a:rPr lang="nl-NL" sz="1420" dirty="0" err="1"/>
                  <a:t>to</a:t>
                </a:r>
                <a:r>
                  <a:rPr lang="nl-NL" sz="1420" dirty="0"/>
                  <a:t> </a:t>
                </a:r>
                <a:r>
                  <a:rPr lang="nl-NL" sz="1420" dirty="0" err="1"/>
                  <a:t>concentration</a:t>
                </a:r>
                <a:r>
                  <a:rPr lang="nl-NL" sz="1420" dirty="0"/>
                  <a:t> profile: </a:t>
                </a:r>
              </a:p>
              <a:p>
                <a:pPr marL="0" indent="0">
                  <a:buNone/>
                </a:pPr>
                <a:r>
                  <a:rPr lang="en-US" sz="1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    		 </a:t>
                </a: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NL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NL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NL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NL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0±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nl-NL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nl-NL" sz="1420" dirty="0" err="1"/>
                  <a:t>Find</a:t>
                </a:r>
                <a:r>
                  <a:rPr lang="nl-NL" sz="1420" dirty="0"/>
                  <a:t> 15 at% Ge </a:t>
                </a:r>
                <a:r>
                  <a:rPr lang="nl-NL" sz="1420" dirty="0" err="1"/>
                  <a:t>isosurface</a:t>
                </a:r>
                <a:r>
                  <a:rPr lang="nl-NL" sz="1420" dirty="0"/>
                  <a:t> </a:t>
                </a:r>
                <a:r>
                  <a:rPr lang="nl-NL" sz="1420" dirty="0" err="1"/>
                  <a:t>and</a:t>
                </a:r>
                <a:r>
                  <a:rPr lang="nl-NL" sz="1420" dirty="0"/>
                  <a:t> </a:t>
                </a:r>
                <a:r>
                  <a:rPr lang="nl-NL" sz="1420" dirty="0" err="1"/>
                  <a:t>calculate</a:t>
                </a:r>
                <a:r>
                  <a:rPr lang="nl-NL" sz="1420" dirty="0"/>
                  <a:t> </a:t>
                </a:r>
                <a:r>
                  <a:rPr lang="nl-NL" sz="1420" dirty="0" err="1"/>
                  <a:t>mean</a:t>
                </a:r>
                <a:r>
                  <a:rPr lang="nl-NL" sz="1420" dirty="0"/>
                  <a:t> </a:t>
                </a:r>
                <a:r>
                  <a:rPr lang="nl-NL" sz="1420" dirty="0" err="1"/>
                  <a:t>and</a:t>
                </a:r>
                <a:r>
                  <a:rPr lang="nl-NL" sz="1420" dirty="0"/>
                  <a:t> </a:t>
                </a:r>
                <a:r>
                  <a:rPr lang="nl-NL" sz="1420" dirty="0" err="1"/>
                  <a:t>rms</a:t>
                </a:r>
                <a:r>
                  <a:rPr lang="nl-NL" sz="1420" dirty="0"/>
                  <a:t> </a:t>
                </a:r>
                <a:r>
                  <a:rPr lang="nl-NL" sz="1420" dirty="0" err="1"/>
                  <a:t>roughness</a:t>
                </a:r>
                <a:r>
                  <a:rPr lang="nl-NL" sz="1420" dirty="0"/>
                  <a:t> </a:t>
                </a:r>
                <a:r>
                  <a:rPr lang="nl-NL" sz="1420" dirty="0" err="1"/>
                  <a:t>using</a:t>
                </a:r>
                <a:r>
                  <a:rPr lang="nl-NL" sz="1420" dirty="0"/>
                  <a:t> </a:t>
                </a:r>
                <a:r>
                  <a:rPr lang="nl-NL" sz="1420" dirty="0" err="1"/>
                  <a:t>Gwyddion</a:t>
                </a:r>
                <a:endParaRPr lang="en-NL" sz="142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DB0B97C-47BC-3C0E-776B-65AB30BD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322" y="970631"/>
                <a:ext cx="4556148" cy="3934721"/>
              </a:xfrm>
              <a:prstGeom prst="rect">
                <a:avLst/>
              </a:prstGeom>
              <a:blipFill>
                <a:blip r:embed="rId5"/>
                <a:stretch>
                  <a:fillRect t="-464" r="-40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3172D95F-A21B-A3C2-7466-3AA1DB238F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648" t="641" r="14881" b="666"/>
          <a:stretch/>
        </p:blipFill>
        <p:spPr>
          <a:xfrm>
            <a:off x="7711696" y="803575"/>
            <a:ext cx="667170" cy="19992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916AC2-9687-4D5F-DDBC-26DBC19F59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1" t="2716"/>
          <a:stretch/>
        </p:blipFill>
        <p:spPr>
          <a:xfrm rot="5400000">
            <a:off x="5827146" y="2213857"/>
            <a:ext cx="1325472" cy="40408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07F93-4904-7FFE-E219-09EDCB947C11}"/>
              </a:ext>
            </a:extLst>
          </p:cNvPr>
          <p:cNvGrpSpPr/>
          <p:nvPr/>
        </p:nvGrpSpPr>
        <p:grpSpPr>
          <a:xfrm>
            <a:off x="6331751" y="3129513"/>
            <a:ext cx="1046949" cy="442030"/>
            <a:chOff x="6331751" y="2983839"/>
            <a:chExt cx="1046949" cy="4420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701682-8EDE-99DE-6DC3-094926D3AFCD}"/>
                </a:ext>
              </a:extLst>
            </p:cNvPr>
            <p:cNvSpPr txBox="1"/>
            <p:nvPr/>
          </p:nvSpPr>
          <p:spPr>
            <a:xfrm>
              <a:off x="6331751" y="2983839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/>
                <a:t>Isosurfaces</a:t>
              </a:r>
              <a:endParaRPr lang="en-NL" sz="1200" dirty="0" err="1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6B1A7BA-1269-E10E-EC62-0E12D07679DD}"/>
                </a:ext>
              </a:extLst>
            </p:cNvPr>
            <p:cNvCxnSpPr>
              <a:cxnSpLocks/>
            </p:cNvCxnSpPr>
            <p:nvPr/>
          </p:nvCxnSpPr>
          <p:spPr>
            <a:xfrm>
              <a:off x="7023100" y="3206750"/>
              <a:ext cx="355600" cy="219119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C53571E-DF84-8DEC-01A2-7A27336DB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1751" y="3220651"/>
              <a:ext cx="281791" cy="205218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575D14A-820C-1A5C-5203-275612A4CDC5}"/>
              </a:ext>
            </a:extLst>
          </p:cNvPr>
          <p:cNvSpPr txBox="1"/>
          <p:nvPr/>
        </p:nvSpPr>
        <p:spPr>
          <a:xfrm>
            <a:off x="1168783" y="693632"/>
            <a:ext cx="2165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Interface characterization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7E93B-C976-1488-185D-B2AC46CA1BE0}"/>
              </a:ext>
            </a:extLst>
          </p:cNvPr>
          <p:cNvSpPr>
            <a:spLocks noChangeAspect="1"/>
          </p:cNvSpPr>
          <p:nvPr/>
        </p:nvSpPr>
        <p:spPr>
          <a:xfrm>
            <a:off x="5870202" y="1081340"/>
            <a:ext cx="154063" cy="461665"/>
          </a:xfrm>
          <a:prstGeom prst="rect">
            <a:avLst/>
          </a:prstGeom>
          <a:noFill/>
          <a:ln w="15875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8E3BAE-7DA2-DEE7-E068-1B6FE6008B83}"/>
              </a:ext>
            </a:extLst>
          </p:cNvPr>
          <p:cNvCxnSpPr>
            <a:cxnSpLocks/>
          </p:cNvCxnSpPr>
          <p:nvPr/>
        </p:nvCxnSpPr>
        <p:spPr>
          <a:xfrm flipV="1">
            <a:off x="6017419" y="792370"/>
            <a:ext cx="1694277" cy="291099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76D42E-5090-C9A3-5E9C-71A751B6C4BB}"/>
              </a:ext>
            </a:extLst>
          </p:cNvPr>
          <p:cNvCxnSpPr>
            <a:cxnSpLocks/>
          </p:cNvCxnSpPr>
          <p:nvPr/>
        </p:nvCxnSpPr>
        <p:spPr>
          <a:xfrm>
            <a:off x="6024265" y="1537218"/>
            <a:ext cx="1687431" cy="1276803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E2F76-D089-2CB3-0246-F7DCC35FD35C}"/>
              </a:ext>
            </a:extLst>
          </p:cNvPr>
          <p:cNvSpPr/>
          <p:nvPr/>
        </p:nvSpPr>
        <p:spPr>
          <a:xfrm>
            <a:off x="8397240" y="4937406"/>
            <a:ext cx="670560" cy="2060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8C8A68-AE85-45AA-1864-34BF4331939C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510A43-7D8A-B2A5-2593-9E76DE643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8E349B9-BBCB-EE65-835E-222A40E1B3B2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8388-BA96-DEA9-590C-3E76D127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F9EC-2FEC-7CF9-DD5C-6323C50A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0" y="1078230"/>
            <a:ext cx="8602370" cy="3524250"/>
          </a:xfrm>
        </p:spPr>
        <p:txBody>
          <a:bodyPr anchor="t"/>
          <a:lstStyle/>
          <a:p>
            <a:r>
              <a:rPr lang="en-GB" dirty="0"/>
              <a:t>Reconstruction calibration (crystallography)</a:t>
            </a:r>
          </a:p>
          <a:p>
            <a:r>
              <a:rPr lang="nl-NL" sz="1800" dirty="0" err="1"/>
              <a:t>Identify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correct </a:t>
            </a:r>
            <a:r>
              <a:rPr lang="nl-NL" sz="1800" dirty="0" err="1"/>
              <a:t>artifacts</a:t>
            </a:r>
            <a:r>
              <a:rPr lang="nl-NL" sz="1800" dirty="0"/>
              <a:t> in </a:t>
            </a:r>
            <a:r>
              <a:rPr lang="nl-NL" sz="1800" dirty="0" err="1"/>
              <a:t>reconstruction</a:t>
            </a:r>
            <a:endParaRPr lang="nl-NL" sz="1800" dirty="0"/>
          </a:p>
          <a:p>
            <a:r>
              <a:rPr lang="en-GB"/>
              <a:t>Deviations while </a:t>
            </a:r>
            <a:r>
              <a:rPr lang="en-GB" dirty="0"/>
              <a:t>varying the ICF</a:t>
            </a:r>
          </a:p>
          <a:p>
            <a:r>
              <a:rPr lang="en-GB" dirty="0"/>
              <a:t>Conclusion and outlook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C807-766E-1B1C-7078-8F1D6E5D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0AA11-BF31-D204-792B-B99D2BF633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F2713-ACA1-0CE6-7F23-7D0E3C2D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43" y="667759"/>
            <a:ext cx="2324243" cy="41138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FB320E-2085-B049-043E-C61103F26DD8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91944E-F044-6B51-27B5-01E05F51B0CF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63397-38DF-4EA8-3368-1AE2A4288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80618A-2BFC-CF44-09BA-9C9E8854E336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8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991BB-0F88-4F6F-982D-1AF286A4E7B7}"/>
              </a:ext>
            </a:extLst>
          </p:cNvPr>
          <p:cNvSpPr txBox="1"/>
          <p:nvPr/>
        </p:nvSpPr>
        <p:spPr>
          <a:xfrm>
            <a:off x="408501" y="741091"/>
            <a:ext cx="37316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Use geometric information to calibrate reconstruction: 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Si layer thickness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Curvature of interfaces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Crystallography?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878CD-182A-475B-9D02-776C2CB4A9C4}"/>
              </a:ext>
            </a:extLst>
          </p:cNvPr>
          <p:cNvSpPr txBox="1"/>
          <p:nvPr/>
        </p:nvSpPr>
        <p:spPr>
          <a:xfrm>
            <a:off x="8014375" y="2476417"/>
            <a:ext cx="112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Ge ~ 30 at%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946D9-EC25-4F8E-AD0C-73BC2D4A6F9C}"/>
              </a:ext>
            </a:extLst>
          </p:cNvPr>
          <p:cNvSpPr txBox="1"/>
          <p:nvPr/>
        </p:nvSpPr>
        <p:spPr>
          <a:xfrm>
            <a:off x="8014375" y="3756619"/>
            <a:ext cx="112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Ge ~ 30 at%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2A890-8EB9-93D4-9F11-865A2969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3" y="887017"/>
            <a:ext cx="1533923" cy="3772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D2CF29-2183-309F-4F45-3A9A09F6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3" y="1721488"/>
            <a:ext cx="476092" cy="4616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D75DC9-2166-2847-68A9-35BF3A65B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053" y="934374"/>
            <a:ext cx="2176298" cy="30992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A88EF2-DBDB-33E8-5C44-CA0F30A8F4B8}"/>
              </a:ext>
            </a:extLst>
          </p:cNvPr>
          <p:cNvSpPr txBox="1"/>
          <p:nvPr/>
        </p:nvSpPr>
        <p:spPr>
          <a:xfrm>
            <a:off x="4410407" y="4645167"/>
            <a:ext cx="83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b="1" dirty="0"/>
              <a:t>ICF = 1.2</a:t>
            </a:r>
            <a:endParaRPr lang="en-NL" sz="1200" b="1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97CB5B-3FDD-1E7F-CBC5-C0E52434AFAD}"/>
              </a:ext>
            </a:extLst>
          </p:cNvPr>
          <p:cNvSpPr txBox="1"/>
          <p:nvPr/>
        </p:nvSpPr>
        <p:spPr>
          <a:xfrm>
            <a:off x="7086326" y="4660407"/>
            <a:ext cx="83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b="1" dirty="0"/>
              <a:t>ICF = 1.8</a:t>
            </a:r>
            <a:endParaRPr lang="en-NL" sz="1200" b="1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70D90B-EB2D-8E59-3470-4E1A8121C016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501458-556C-9C51-DB9A-1B8959CF0BEB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CB3399-28EB-87EA-7C1E-AF0CE0F9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39D671-7B19-9297-474E-203B623515A4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9C8F75-4F2A-D0A7-9948-E25510FF5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04" y="2398302"/>
            <a:ext cx="2017387" cy="1928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97FF28-04B2-0168-E963-EB9512D68871}"/>
              </a:ext>
            </a:extLst>
          </p:cNvPr>
          <p:cNvSpPr txBox="1"/>
          <p:nvPr/>
        </p:nvSpPr>
        <p:spPr>
          <a:xfrm>
            <a:off x="826492" y="4878607"/>
            <a:ext cx="27975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700" dirty="0"/>
              <a:t>C. Kittel, </a:t>
            </a:r>
            <a:r>
              <a:rPr lang="nl-NL" sz="700" dirty="0" err="1"/>
              <a:t>Introduction</a:t>
            </a:r>
            <a:r>
              <a:rPr lang="nl-NL" sz="700" dirty="0"/>
              <a:t> </a:t>
            </a:r>
            <a:r>
              <a:rPr lang="nl-NL" sz="700" dirty="0" err="1"/>
              <a:t>to</a:t>
            </a:r>
            <a:r>
              <a:rPr lang="nl-NL" sz="700" dirty="0"/>
              <a:t> </a:t>
            </a:r>
            <a:r>
              <a:rPr lang="nl-NL" sz="700" dirty="0" err="1"/>
              <a:t>solid</a:t>
            </a:r>
            <a:r>
              <a:rPr lang="nl-NL" sz="700" dirty="0"/>
              <a:t> state </a:t>
            </a:r>
            <a:r>
              <a:rPr lang="nl-NL" sz="700" dirty="0" err="1"/>
              <a:t>physics</a:t>
            </a:r>
            <a:r>
              <a:rPr lang="nl-NL" sz="700" dirty="0"/>
              <a:t>, John </a:t>
            </a:r>
            <a:r>
              <a:rPr lang="nl-NL" sz="700" dirty="0" err="1"/>
              <a:t>Wiley</a:t>
            </a:r>
            <a:r>
              <a:rPr lang="nl-NL" sz="700" dirty="0"/>
              <a:t> &amp; </a:t>
            </a:r>
            <a:r>
              <a:rPr lang="nl-NL" sz="700" dirty="0" err="1"/>
              <a:t>Sons</a:t>
            </a:r>
            <a:r>
              <a:rPr lang="nl-NL" sz="700" dirty="0"/>
              <a:t>. (2004)</a:t>
            </a:r>
            <a:endParaRPr lang="en-NL" sz="700" dirty="0" err="1"/>
          </a:p>
        </p:txBody>
      </p:sp>
    </p:spTree>
    <p:extLst>
      <p:ext uri="{BB962C8B-B14F-4D97-AF65-F5344CB8AC3E}">
        <p14:creationId xmlns:p14="http://schemas.microsoft.com/office/powerpoint/2010/main" val="17861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r>
              <a:rPr lang="nl-NL" dirty="0"/>
              <a:t>: </a:t>
            </a:r>
            <a:r>
              <a:rPr lang="nl-NL" dirty="0" err="1"/>
              <a:t>crystallography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991BB-0F88-4F6F-982D-1AF286A4E7B7}"/>
              </a:ext>
            </a:extLst>
          </p:cNvPr>
          <p:cNvSpPr txBox="1"/>
          <p:nvPr/>
        </p:nvSpPr>
        <p:spPr>
          <a:xfrm>
            <a:off x="408501" y="741091"/>
            <a:ext cx="88270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Crystallographic information in APT data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Detector event histogram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Spatial Distribution Maps</a:t>
            </a:r>
          </a:p>
          <a:p>
            <a:r>
              <a:rPr lang="en-US" sz="1800" dirty="0"/>
              <a:t>Not all information on crystal structure is immediately visible: </a:t>
            </a:r>
          </a:p>
          <a:p>
            <a:pPr marL="697230" lvl="1" indent="-285750">
              <a:buFont typeface="Wingdings" panose="05000000000000000000" pitchFamily="2" charset="2"/>
              <a:buChar char="§"/>
            </a:pPr>
            <a:r>
              <a:rPr lang="en-US" sz="1800" dirty="0"/>
              <a:t>needs extra filtering → first try on Sb-doped Si sample</a:t>
            </a:r>
          </a:p>
          <a:p>
            <a:pPr lvl="1"/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878CD-182A-475B-9D02-776C2CB4A9C4}"/>
              </a:ext>
            </a:extLst>
          </p:cNvPr>
          <p:cNvSpPr txBox="1"/>
          <p:nvPr/>
        </p:nvSpPr>
        <p:spPr>
          <a:xfrm>
            <a:off x="8014375" y="2476417"/>
            <a:ext cx="112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Ge ~ 30 at%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946D9-EC25-4F8E-AD0C-73BC2D4A6F9C}"/>
              </a:ext>
            </a:extLst>
          </p:cNvPr>
          <p:cNvSpPr txBox="1"/>
          <p:nvPr/>
        </p:nvSpPr>
        <p:spPr>
          <a:xfrm>
            <a:off x="8014375" y="3756619"/>
            <a:ext cx="112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Ge ~ 30 at%</a:t>
            </a: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20B7FE-715C-0E41-4172-B75DA241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59" y="5368785"/>
            <a:ext cx="3380756" cy="28275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B1357D-9AA1-9895-0F2A-00B15816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932" y="5235912"/>
            <a:ext cx="2940918" cy="34996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71DF27-4E8D-19EE-FF5A-C1A8F0B7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087" y="5063274"/>
            <a:ext cx="2865075" cy="3447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35470-211F-324D-E162-914F27C41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76965" y="4130882"/>
            <a:ext cx="3657344" cy="265619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BDE0B3D-85EE-FAC5-D747-B11C48CA3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20" y="2218251"/>
            <a:ext cx="3122425" cy="2425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75A4F9-7912-6A20-366C-35130FAC2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975" y="2404074"/>
            <a:ext cx="3102745" cy="2425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209460-6076-CE43-C53E-2CC60B61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121" y="2307107"/>
            <a:ext cx="2176494" cy="2619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E3D609-0C1F-C7EB-8F26-39FD74518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4773" y="1344998"/>
            <a:ext cx="2987747" cy="29824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4D8179-E294-BA80-9F63-1B73BDB752F9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BF28D9D-0AF6-75AB-1A61-DFBD41E7B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217502"/>
              </p:ext>
            </p:extLst>
          </p:nvPr>
        </p:nvGraphicFramePr>
        <p:xfrm>
          <a:off x="-697107" y="5674083"/>
          <a:ext cx="21431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3657600" imgH="6933846" progId="Acrobat.Document.DC">
                  <p:embed/>
                </p:oleObj>
              </mc:Choice>
              <mc:Fallback>
                <p:oleObj name="Acrobat Document" r:id="rId9" imgW="3657600" imgH="69338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697107" y="5674083"/>
                        <a:ext cx="21431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EC96F210-9DEB-6F7E-45D7-5EF141CA2461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43975B-FF44-92F6-91F0-B1084BE189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462D96-4648-1A9C-36D2-E61BC576D032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D032B18A-6AF8-3BB7-2BE6-E66911F3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01" y="1047382"/>
            <a:ext cx="2503004" cy="19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1F8C2-A618-B9A3-A700-2B22C0A9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calibration</a:t>
            </a:r>
            <a:r>
              <a:rPr lang="nl-NL" dirty="0"/>
              <a:t>: </a:t>
            </a:r>
            <a:r>
              <a:rPr lang="nl-NL" dirty="0" err="1"/>
              <a:t>crystallography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1D75E-ECD2-DCEF-F591-2B0A182D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08451-6FBE-78D4-7359-E37EC28B3028}"/>
                  </a:ext>
                </a:extLst>
              </p:cNvPr>
              <p:cNvSpPr txBox="1"/>
              <p:nvPr/>
            </p:nvSpPr>
            <p:spPr>
              <a:xfrm>
                <a:off x="408501" y="741091"/>
                <a:ext cx="8827020" cy="1774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sz="1600" dirty="0"/>
                  <a:t>Number of </a:t>
                </a:r>
                <a:r>
                  <a:rPr lang="nl-NL" sz="1600" dirty="0" err="1"/>
                  <a:t>pulses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nl-NL" sz="1600" dirty="0"/>
                  <a:t> </a:t>
                </a:r>
                <a:r>
                  <a:rPr lang="nl-NL" sz="1600" dirty="0" err="1"/>
                  <a:t>before</a:t>
                </a:r>
                <a:r>
                  <a:rPr lang="nl-NL" sz="1600" dirty="0"/>
                  <a:t> </a:t>
                </a:r>
                <a:r>
                  <a:rPr lang="nl-NL" sz="1600" dirty="0" err="1"/>
                  <a:t>evaporation</a:t>
                </a:r>
                <a:r>
                  <a:rPr lang="nl-NL" sz="1600" dirty="0"/>
                  <a:t> is </a:t>
                </a:r>
                <a:r>
                  <a:rPr lang="nl-NL" sz="1600" dirty="0" err="1"/>
                  <a:t>lower</a:t>
                </a:r>
                <a:r>
                  <a:rPr lang="nl-NL" sz="1600" dirty="0"/>
                  <a:t> in </a:t>
                </a:r>
                <a:r>
                  <a:rPr lang="nl-NL" sz="1600" dirty="0" err="1"/>
                  <a:t>pole</a:t>
                </a:r>
                <a:r>
                  <a:rPr lang="nl-NL" sz="1600" dirty="0"/>
                  <a:t> </a:t>
                </a:r>
                <a:r>
                  <a:rPr lang="nl-NL" sz="1600" dirty="0" err="1"/>
                  <a:t>regions</a:t>
                </a:r>
                <a:r>
                  <a:rPr lang="nl-NL" sz="11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*</a:t>
                </a:r>
                <a:r>
                  <a:rPr lang="nl-NL" sz="1600" dirty="0"/>
                  <a:t> </a:t>
                </a:r>
              </a:p>
              <a:p>
                <a:r>
                  <a:rPr lang="nl-NL" sz="1600" dirty="0"/>
                  <a:t>→ filter </a:t>
                </a:r>
                <a:r>
                  <a:rPr lang="nl-NL" sz="1600" dirty="0" err="1"/>
                  <a:t>for</a:t>
                </a:r>
                <a:r>
                  <a:rPr lang="nl-NL" sz="1600" dirty="0"/>
                  <a:t> hits </a:t>
                </a:r>
                <a:r>
                  <a:rPr lang="nl-NL" sz="1600" dirty="0" err="1"/>
                  <a:t>w</a:t>
                </a:r>
                <a:r>
                  <a:rPr lang="nl-NL" sz="16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NL" sz="1600" dirty="0"/>
              </a:p>
              <a:p>
                <a:r>
                  <a:rPr lang="nl-NL" sz="1600" dirty="0"/>
                  <a:t>1.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NL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NL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NL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NL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h𝑖𝑡𝑠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NL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NL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NL" sz="16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NL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L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NL" sz="1600" i="1">
                                <a:latin typeface="Cambria Math" panose="02040503050406030204" pitchFamily="18" charset="0"/>
                              </a:rPr>
                              <m:t>h𝑖𝑡𝑠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nl-NL" sz="1600" b="0" dirty="0"/>
                  <a:t>2.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h𝑖𝑡𝑠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nl-NL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&lt;10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nl-NL" sz="1600" i="1">
                                <a:latin typeface="Cambria Math" panose="02040503050406030204" pitchFamily="18" charset="0"/>
                              </a:rPr>
                              <m:t>h𝑖𝑡𝑠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marL="697230" lvl="1" indent="-285750">
                  <a:buFont typeface="Wingdings" panose="05000000000000000000" pitchFamily="2" charset="2"/>
                  <a:buChar char="§"/>
                </a:pPr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08451-6FBE-78D4-7359-E37EC28B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1" y="741091"/>
                <a:ext cx="8827020" cy="1774525"/>
              </a:xfrm>
              <a:prstGeom prst="rect">
                <a:avLst/>
              </a:prstGeom>
              <a:blipFill>
                <a:blip r:embed="rId4"/>
                <a:stretch>
                  <a:fillRect l="-345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CBA33BAA-2EC1-9346-9563-09688AB6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376" y="1041943"/>
            <a:ext cx="2503004" cy="1944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4461BD7-8984-5DAB-CF89-DD6A56C83B6C}"/>
              </a:ext>
            </a:extLst>
          </p:cNvPr>
          <p:cNvGrpSpPr/>
          <p:nvPr/>
        </p:nvGrpSpPr>
        <p:grpSpPr>
          <a:xfrm>
            <a:off x="6778651" y="2480013"/>
            <a:ext cx="2456653" cy="2384895"/>
            <a:chOff x="6587881" y="2490173"/>
            <a:chExt cx="2456653" cy="2384895"/>
          </a:xfrm>
        </p:grpSpPr>
        <p:pic>
          <p:nvPicPr>
            <p:cNvPr id="23" name="Picture 2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3EBDDFF-B234-672D-62E5-A37126EB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7881" y="2967068"/>
              <a:ext cx="2456653" cy="19080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E09ADC0-9BC5-A597-7301-FBC90D520F9A}"/>
                </a:ext>
              </a:extLst>
            </p:cNvPr>
            <p:cNvCxnSpPr>
              <a:cxnSpLocks/>
            </p:cNvCxnSpPr>
            <p:nvPr/>
          </p:nvCxnSpPr>
          <p:spPr>
            <a:xfrm>
              <a:off x="7521537" y="2682949"/>
              <a:ext cx="287668" cy="368675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0547F-23A2-D863-67B1-1819E6B56A52}"/>
                </a:ext>
              </a:extLst>
            </p:cNvPr>
            <p:cNvSpPr txBox="1"/>
            <p:nvPr/>
          </p:nvSpPr>
          <p:spPr>
            <a:xfrm>
              <a:off x="7617537" y="2490173"/>
              <a:ext cx="3321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dirty="0"/>
                <a:t>2.</a:t>
              </a:r>
              <a:endParaRPr lang="en-NL" sz="1600" dirty="0" err="1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130473-E76E-DD74-88D9-02FA4A6546EE}"/>
              </a:ext>
            </a:extLst>
          </p:cNvPr>
          <p:cNvGrpSpPr/>
          <p:nvPr/>
        </p:nvGrpSpPr>
        <p:grpSpPr>
          <a:xfrm>
            <a:off x="1584084" y="2422431"/>
            <a:ext cx="2503005" cy="2405042"/>
            <a:chOff x="1400934" y="2422431"/>
            <a:chExt cx="2503005" cy="240504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D9AA3DB4-C3DB-8657-CE15-F1984C97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0934" y="2883473"/>
              <a:ext cx="2503005" cy="1944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4DD6D5-7618-8D3C-BBFC-6C1C17E3DFAB}"/>
                </a:ext>
              </a:extLst>
            </p:cNvPr>
            <p:cNvGrpSpPr/>
            <p:nvPr/>
          </p:nvGrpSpPr>
          <p:grpSpPr>
            <a:xfrm>
              <a:off x="2779202" y="2422431"/>
              <a:ext cx="361228" cy="580200"/>
              <a:chOff x="2487638" y="2786309"/>
              <a:chExt cx="435195" cy="47135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1EC40F0-5307-4173-66BB-809C97359E3B}"/>
                  </a:ext>
                </a:extLst>
              </p:cNvPr>
              <p:cNvCxnSpPr/>
              <p:nvPr/>
            </p:nvCxnSpPr>
            <p:spPr>
              <a:xfrm flipH="1">
                <a:off x="2487638" y="2998652"/>
                <a:ext cx="435195" cy="259014"/>
              </a:xfrm>
              <a:prstGeom prst="straightConnector1">
                <a:avLst/>
              </a:prstGeom>
              <a:ln w="762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760283-3967-5CB3-753B-F3E76EA9D695}"/>
                  </a:ext>
                </a:extLst>
              </p:cNvPr>
              <p:cNvSpPr txBox="1"/>
              <p:nvPr/>
            </p:nvSpPr>
            <p:spPr>
              <a:xfrm>
                <a:off x="2504458" y="2786309"/>
                <a:ext cx="400154" cy="275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600" dirty="0"/>
                  <a:t>1.</a:t>
                </a:r>
                <a:endParaRPr lang="en-NL" sz="1600" dirty="0" err="1"/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5AEAA-246F-3718-21E0-97477E205345}"/>
              </a:ext>
            </a:extLst>
          </p:cNvPr>
          <p:cNvSpPr/>
          <p:nvPr/>
        </p:nvSpPr>
        <p:spPr>
          <a:xfrm>
            <a:off x="8397240" y="4893997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6FDF85-2B8A-64A8-E741-088F798C87EF}"/>
              </a:ext>
            </a:extLst>
          </p:cNvPr>
          <p:cNvSpPr/>
          <p:nvPr/>
        </p:nvSpPr>
        <p:spPr>
          <a:xfrm>
            <a:off x="8473440" y="4893996"/>
            <a:ext cx="670560" cy="249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2396C2-19D3-D6B3-3C5D-9EBA328DA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99" y="4902242"/>
            <a:ext cx="789901" cy="1764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4A5D0B-0CC2-0642-BC91-9FE432DC1E15}"/>
              </a:ext>
            </a:extLst>
          </p:cNvPr>
          <p:cNvSpPr/>
          <p:nvPr/>
        </p:nvSpPr>
        <p:spPr>
          <a:xfrm>
            <a:off x="7667010" y="4866686"/>
            <a:ext cx="670560" cy="2495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>
                <a:solidFill>
                  <a:srgbClr val="000000"/>
                </a:solidFill>
              </a:rPr>
              <a:t>public</a:t>
            </a:r>
            <a:endParaRPr lang="en-NL" sz="800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9E714C-D8BE-00CF-9CA3-B8B6962BA60D}"/>
              </a:ext>
            </a:extLst>
          </p:cNvPr>
          <p:cNvSpPr txBox="1"/>
          <p:nvPr/>
        </p:nvSpPr>
        <p:spPr>
          <a:xfrm>
            <a:off x="-547225" y="4893997"/>
            <a:ext cx="5639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* L. Yao, </a:t>
            </a:r>
            <a:r>
              <a:rPr lang="en-US" sz="700" dirty="0" err="1"/>
              <a:t>MethodsX</a:t>
            </a:r>
            <a:r>
              <a:rPr lang="en-US" sz="700" dirty="0"/>
              <a:t>, vol. 3, pp. 268–273 (2016), DOI:10.1016/j.mex.2016.03.012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22612-A936-DD75-BF90-FAF86BE27633}"/>
              </a:ext>
            </a:extLst>
          </p:cNvPr>
          <p:cNvSpPr/>
          <p:nvPr/>
        </p:nvSpPr>
        <p:spPr>
          <a:xfrm>
            <a:off x="5559531" y="1094631"/>
            <a:ext cx="2535598" cy="190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177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 imec rebranded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8ED2B71A-489A-5844-B8B2-DDF712FC1CF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A261614A-1A73-BD41-9EE7-FC5466E1D605}"/>
    </a:ext>
  </a:extLst>
</a:theme>
</file>

<file path=ppt/theme/theme3.xml><?xml version="1.0" encoding="utf-8"?>
<a:theme xmlns:a="http://schemas.openxmlformats.org/drawingml/2006/main" name="imec - nerf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921BB80F-EB70-704D-8F08-C465DFF9D68F}"/>
    </a:ext>
  </a:extLst>
</a:theme>
</file>

<file path=ppt/theme/theme4.xml><?xml version="1.0" encoding="utf-8"?>
<a:theme xmlns:a="http://schemas.openxmlformats.org/drawingml/2006/main" name="imec - solliance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511F4064-79FD-264C-AD3A-91283E68747E}"/>
    </a:ext>
  </a:extLst>
</a:theme>
</file>

<file path=ppt/theme/theme5.xml><?xml version="1.0" encoding="utf-8"?>
<a:theme xmlns:a="http://schemas.openxmlformats.org/drawingml/2006/main" name="imec - exascience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99DD3E67-C4F8-E44D-843A-17BE090C0049}"/>
    </a:ext>
  </a:extLst>
</a:theme>
</file>

<file path=ppt/theme/theme6.xml><?xml version="1.0" encoding="utf-8"?>
<a:theme xmlns:a="http://schemas.openxmlformats.org/drawingml/2006/main" name="imec - energyville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63DFBD4E-3A86-3D45-A959-7C1D7C37FFBE}"/>
    </a:ext>
  </a:extLst>
</a:theme>
</file>

<file path=ppt/theme/theme7.xml><?xml version="1.0" encoding="utf-8"?>
<a:theme xmlns:a="http://schemas.openxmlformats.org/drawingml/2006/main" name="imec - solliance - energyville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7DB33E6B-CC95-9F45-A9D0-9C97E748B37F}"/>
    </a:ext>
  </a:extLst>
</a:theme>
</file>

<file path=ppt/theme/theme8.xml><?xml version="1.0" encoding="utf-8"?>
<a:theme xmlns:a="http://schemas.openxmlformats.org/drawingml/2006/main" name="imec-imomec-solliance-energyville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961F602F-D209-6B4C-B6EB-9E62BE72F2AA}"/>
    </a:ext>
  </a:extLst>
</a:theme>
</file>

<file path=ppt/theme/theme9.xml><?xml version="1.0" encoding="utf-8"?>
<a:theme xmlns:a="http://schemas.openxmlformats.org/drawingml/2006/main" name="imec - one planet">
  <a:themeElements>
    <a:clrScheme name="imec 2021 3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3E98BD"/>
      </a:accent1>
      <a:accent2>
        <a:srgbClr val="52BDC1"/>
      </a:accent2>
      <a:accent3>
        <a:srgbClr val="90288D"/>
      </a:accent3>
      <a:accent4>
        <a:srgbClr val="1582BD"/>
      </a:accent4>
      <a:accent5>
        <a:srgbClr val="36337C"/>
      </a:accent5>
      <a:accent6>
        <a:srgbClr val="99BDE4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ec_no tag_2021" id="{9FA0BB3C-CF47-0445-BF95-9F06F9785634}" vid="{95DB0D3D-B7F7-AD49-B28D-BCE437D0ADB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AF94E4DF44B14AB43697FD75CC3489" ma:contentTypeVersion="2" ma:contentTypeDescription="Create a new document." ma:contentTypeScope="" ma:versionID="d87124fe159a4ef96df5afd175b6df2f">
  <xsd:schema xmlns:xsd="http://www.w3.org/2001/XMLSchema" xmlns:xs="http://www.w3.org/2001/XMLSchema" xmlns:p="http://schemas.microsoft.com/office/2006/metadata/properties" xmlns:ns2="d9402e53-7ab9-4284-98b3-ebfe3173e5f5" targetNamespace="http://schemas.microsoft.com/office/2006/metadata/properties" ma:root="true" ma:fieldsID="9d2ab2e18ee196b94170625e0fc95070" ns2:_="">
    <xsd:import namespace="d9402e53-7ab9-4284-98b3-ebfe3173e5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02e53-7ab9-4284-98b3-ebfe3173e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80A2A-649B-46A1-A9E7-70F408F364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1F2C02-E990-4373-9680-CCA705BB5E5B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d9402e53-7ab9-4284-98b3-ebfe3173e5f5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1E1621-B35F-4616-BDB8-31CE53FC9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402e53-7ab9-4284-98b3-ebfe3173e5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PptImec</Template>
  <TotalTime>0</TotalTime>
  <Words>794</Words>
  <Application>Microsoft Office PowerPoint</Application>
  <PresentationFormat>On-screen Show (16:9)</PresentationFormat>
  <Paragraphs>177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Wingdings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imec-imomec-solliance-energyville</vt:lpstr>
      <vt:lpstr>imec - one planet</vt:lpstr>
      <vt:lpstr>Acrobat Document</vt:lpstr>
      <vt:lpstr>PowerPoint Presentation</vt:lpstr>
      <vt:lpstr>Introduction</vt:lpstr>
      <vt:lpstr>Atom Probe Tomography: Step-by-step</vt:lpstr>
      <vt:lpstr>Atom Probe Tomography: Step-by-step</vt:lpstr>
      <vt:lpstr>Atom Probe Tomography: Step-by-step</vt:lpstr>
      <vt:lpstr>Contents</vt:lpstr>
      <vt:lpstr>Reconstruction calibration</vt:lpstr>
      <vt:lpstr>Reconstruction calibration: crystallography</vt:lpstr>
      <vt:lpstr>Reconstruction calibration: crystallography</vt:lpstr>
      <vt:lpstr>Reconstruction calibration: crystallography</vt:lpstr>
      <vt:lpstr>Reconstruction calibration: crystallography</vt:lpstr>
      <vt:lpstr>Identify and correct artifacts in reconstruction</vt:lpstr>
      <vt:lpstr>Identify and correct artifacts in reconstruction</vt:lpstr>
      <vt:lpstr>Evaluate influence artifacts on interface characterization</vt:lpstr>
      <vt:lpstr>Deviations while varying the ICF</vt:lpstr>
      <vt:lpstr>Conclusions and 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y.baron@student.tue.nl</dc:creator>
  <cp:keywords/>
  <dc:description/>
  <cp:lastModifiedBy>Yngwie Baron</cp:lastModifiedBy>
  <cp:revision>247</cp:revision>
  <dcterms:created xsi:type="dcterms:W3CDTF">2021-04-02T09:37:10Z</dcterms:created>
  <dcterms:modified xsi:type="dcterms:W3CDTF">2022-08-10T07:35:44Z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esearch Topic">
    <vt:lpwstr>50;#Branding Materials|af3c74a7-83c6-45c5-8721-9f3a7effea9c</vt:lpwstr>
  </property>
  <property fmtid="{D5CDD505-2E9C-101B-9397-08002B2CF9AE}" pid="3" name="ContentTypeId">
    <vt:lpwstr>0x0101006FAF94E4DF44B14AB43697FD75CC3489</vt:lpwstr>
  </property>
  <property fmtid="{D5CDD505-2E9C-101B-9397-08002B2CF9AE}" pid="4" name="DocumentType">
    <vt:lpwstr>11;#Presentation Templates|d17afc8b-99b6-4e74-9818-12a2ac1c8017</vt:lpwstr>
  </property>
  <property fmtid="{D5CDD505-2E9C-101B-9397-08002B2CF9AE}" pid="5" name="MSIP_Label_4fe79f05-e94b-49c9-8165-7ef349894441_Enabled">
    <vt:lpwstr>true</vt:lpwstr>
  </property>
  <property fmtid="{D5CDD505-2E9C-101B-9397-08002B2CF9AE}" pid="6" name="MSIP_Label_4fe79f05-e94b-49c9-8165-7ef349894441_SetDate">
    <vt:lpwstr>2021-04-02T09:37:16Z</vt:lpwstr>
  </property>
  <property fmtid="{D5CDD505-2E9C-101B-9397-08002B2CF9AE}" pid="7" name="MSIP_Label_4fe79f05-e94b-49c9-8165-7ef349894441_Method">
    <vt:lpwstr>Privileged</vt:lpwstr>
  </property>
  <property fmtid="{D5CDD505-2E9C-101B-9397-08002B2CF9AE}" pid="8" name="MSIP_Label_4fe79f05-e94b-49c9-8165-7ef349894441_Name">
    <vt:lpwstr>Confidential - General Use</vt:lpwstr>
  </property>
  <property fmtid="{D5CDD505-2E9C-101B-9397-08002B2CF9AE}" pid="9" name="MSIP_Label_4fe79f05-e94b-49c9-8165-7ef349894441_SiteId">
    <vt:lpwstr>a72d5a72-25ee-40f0-9bd1-067cb5b770d4</vt:lpwstr>
  </property>
  <property fmtid="{D5CDD505-2E9C-101B-9397-08002B2CF9AE}" pid="10" name="MSIP_Label_4fe79f05-e94b-49c9-8165-7ef349894441_ActionId">
    <vt:lpwstr>e215f976-2aa2-42b8-8e68-e3fd80090181</vt:lpwstr>
  </property>
  <property fmtid="{D5CDD505-2E9C-101B-9397-08002B2CF9AE}" pid="11" name="MSIP_Label_4fe79f05-e94b-49c9-8165-7ef349894441_ContentBits">
    <vt:lpwstr>2</vt:lpwstr>
  </property>
  <property fmtid="{D5CDD505-2E9C-101B-9397-08002B2CF9AE}" pid="12" name="ClassificationContentMarkingFooterLocations">
    <vt:lpwstr>Office Theme imec rebranded:7\imec - holst:7\imec - nerf:5\imec - solliance:5\imec - exascience:5\imec - energyville:5\imec - solliance - energyville:5\imec-imomec-solliance-energyville:5\imec - one planet:5</vt:lpwstr>
  </property>
  <property fmtid="{D5CDD505-2E9C-101B-9397-08002B2CF9AE}" pid="13" name="ClassificationContentMarkingFooterText">
    <vt:lpwstr>confidential</vt:lpwstr>
  </property>
</Properties>
</file>